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5"/>
  </p:notesMasterIdLst>
  <p:handoutMasterIdLst>
    <p:handoutMasterId r:id="rId26"/>
  </p:handoutMasterIdLst>
  <p:sldIdLst>
    <p:sldId id="3837" r:id="rId5"/>
    <p:sldId id="3836" r:id="rId6"/>
    <p:sldId id="3835" r:id="rId7"/>
    <p:sldId id="3827" r:id="rId8"/>
    <p:sldId id="3838" r:id="rId9"/>
    <p:sldId id="3842" r:id="rId10"/>
    <p:sldId id="3843" r:id="rId11"/>
    <p:sldId id="3840" r:id="rId12"/>
    <p:sldId id="3841" r:id="rId13"/>
    <p:sldId id="3844" r:id="rId14"/>
    <p:sldId id="3839" r:id="rId15"/>
    <p:sldId id="3791" r:id="rId16"/>
    <p:sldId id="3792" r:id="rId17"/>
    <p:sldId id="3829" r:id="rId18"/>
    <p:sldId id="3830" r:id="rId19"/>
    <p:sldId id="3831" r:id="rId20"/>
    <p:sldId id="3794" r:id="rId21"/>
    <p:sldId id="3832" r:id="rId22"/>
    <p:sldId id="3833" r:id="rId23"/>
    <p:sldId id="383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0E843E-2BF1-4052-99CB-256774C3ABA3}">
          <p14:sldIdLst>
            <p14:sldId id="3837"/>
            <p14:sldId id="3836"/>
          </p14:sldIdLst>
        </p14:section>
        <p14:section name="relations intro" id="{AD5DEB46-B25E-41DB-B13F-341AE1B92DAC}">
          <p14:sldIdLst>
            <p14:sldId id="3835"/>
            <p14:sldId id="3827"/>
            <p14:sldId id="3838"/>
            <p14:sldId id="3842"/>
            <p14:sldId id="3843"/>
          </p14:sldIdLst>
        </p14:section>
        <p14:section name="functions intro" id="{CC2ACC94-5F60-4283-A25A-263B915271B6}">
          <p14:sldIdLst>
            <p14:sldId id="3840"/>
            <p14:sldId id="3841"/>
            <p14:sldId id="3844"/>
            <p14:sldId id="3839"/>
            <p14:sldId id="3791"/>
            <p14:sldId id="3792"/>
            <p14:sldId id="3829"/>
            <p14:sldId id="3830"/>
            <p14:sldId id="3831"/>
            <p14:sldId id="3794"/>
            <p14:sldId id="3832"/>
            <p14:sldId id="3833"/>
            <p14:sldId id="3834"/>
          </p14:sldIdLst>
        </p14:section>
      </p14:sectionLst>
    </p:ext>
    <p:ext uri="{EFAFB233-063F-42B5-8137-9DF3F51BA10A}">
      <p15:sldGuideLst xmlns:p15="http://schemas.microsoft.com/office/powerpoint/2012/main">
        <p15:guide id="1" orient="horz" pos="1296" userDrawn="1">
          <p15:clr>
            <a:srgbClr val="A4A3A4"/>
          </p15:clr>
        </p15:guide>
        <p15:guide id="2" orient="horz" pos="3312" userDrawn="1">
          <p15:clr>
            <a:srgbClr val="A4A3A4"/>
          </p15:clr>
        </p15:guide>
        <p15:guide id="3" pos="4056" userDrawn="1">
          <p15:clr>
            <a:srgbClr val="A4A3A4"/>
          </p15:clr>
        </p15:guide>
        <p15:guide id="4" pos="960" userDrawn="1">
          <p15:clr>
            <a:srgbClr val="A4A3A4"/>
          </p15:clr>
        </p15:guide>
        <p15:guide id="5" pos="5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52" autoAdjust="0"/>
  </p:normalViewPr>
  <p:slideViewPr>
    <p:cSldViewPr snapToGrid="0">
      <p:cViewPr>
        <p:scale>
          <a:sx n="100" d="100"/>
          <a:sy n="100" d="100"/>
        </p:scale>
        <p:origin x="912" y="240"/>
      </p:cViewPr>
      <p:guideLst>
        <p:guide orient="horz" pos="1296"/>
        <p:guide orient="horz" pos="3312"/>
        <p:guide pos="4056"/>
        <p:guide pos="960"/>
        <p:guide pos="5160"/>
      </p:guideLst>
    </p:cSldViewPr>
  </p:slideViewPr>
  <p:notesTextViewPr>
    <p:cViewPr>
      <p:scale>
        <a:sx n="1" d="1"/>
        <a:sy n="1" d="1"/>
      </p:scale>
      <p:origin x="0" y="0"/>
    </p:cViewPr>
  </p:notesTextViewPr>
  <p:notesViewPr>
    <p:cSldViewPr snapToGrid="0">
      <p:cViewPr varScale="1">
        <p:scale>
          <a:sx n="84" d="100"/>
          <a:sy n="84" d="100"/>
        </p:scale>
        <p:origin x="305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 Id="rId4" Type="http://schemas.openxmlformats.org/officeDocument/2006/relationships/image" Target="../media/image3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 Id="rId4" Type="http://schemas.openxmlformats.org/officeDocument/2006/relationships/image" Target="../media/image34.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8098B8-DF64-AFD2-B953-0575516009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a:extLst>
              <a:ext uri="{FF2B5EF4-FFF2-40B4-BE49-F238E27FC236}">
                <a16:creationId xmlns:a16="http://schemas.microsoft.com/office/drawing/2014/main" id="{B8E2381F-F4F4-C1AF-EC8A-3ED2368576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B21B55-4F32-43DB-9D3F-CAB9A254848B}" type="datetimeFigureOut">
              <a:rPr lang="en-AE" smtClean="0"/>
              <a:t>19/10/2023</a:t>
            </a:fld>
            <a:endParaRPr lang="en-AE"/>
          </a:p>
        </p:txBody>
      </p:sp>
      <p:sp>
        <p:nvSpPr>
          <p:cNvPr id="4" name="Footer Placeholder 3">
            <a:extLst>
              <a:ext uri="{FF2B5EF4-FFF2-40B4-BE49-F238E27FC236}">
                <a16:creationId xmlns:a16="http://schemas.microsoft.com/office/drawing/2014/main" id="{5C435B65-C205-899A-9FBD-FA8F181423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5" name="Slide Number Placeholder 4">
            <a:extLst>
              <a:ext uri="{FF2B5EF4-FFF2-40B4-BE49-F238E27FC236}">
                <a16:creationId xmlns:a16="http://schemas.microsoft.com/office/drawing/2014/main" id="{4B9A2F88-36F5-4615-C4F8-F6B3DB858B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E39DF-9E57-4392-A661-A4F20311C416}" type="slidenum">
              <a:rPr lang="en-AE" smtClean="0"/>
              <a:t>‹#›</a:t>
            </a:fld>
            <a:endParaRPr lang="en-AE"/>
          </a:p>
        </p:txBody>
      </p:sp>
    </p:spTree>
    <p:extLst>
      <p:ext uri="{BB962C8B-B14F-4D97-AF65-F5344CB8AC3E}">
        <p14:creationId xmlns:p14="http://schemas.microsoft.com/office/powerpoint/2010/main" val="3022712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19-Oct-23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with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dirty="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accent1">
              <a:alpha val="95000"/>
            </a:schemeClr>
          </a:solidFill>
        </p:spPr>
        <p:txBody>
          <a:bodyPr wrap="square" lIns="457200" rIns="457200" bIns="2331720" anchor="b" anchorCtr="0">
            <a:noAutofit/>
          </a:bodyPr>
          <a:lstStyle>
            <a:lvl1pPr algn="ct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Tree>
    <p:extLst>
      <p:ext uri="{BB962C8B-B14F-4D97-AF65-F5344CB8AC3E}">
        <p14:creationId xmlns:p14="http://schemas.microsoft.com/office/powerpoint/2010/main" val="220328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noshapTitle Slide">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42522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Tree>
    <p:extLst>
      <p:ext uri="{BB962C8B-B14F-4D97-AF65-F5344CB8AC3E}">
        <p14:creationId xmlns:p14="http://schemas.microsoft.com/office/powerpoint/2010/main" val="813944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shapAgenda">
    <p:spTree>
      <p:nvGrpSpPr>
        <p:cNvPr id="1" name=""/>
        <p:cNvGrpSpPr/>
        <p:nvPr/>
      </p:nvGrpSpPr>
      <p:grpSpPr>
        <a:xfrm>
          <a:off x="0" y="0"/>
          <a:ext cx="0" cy="0"/>
          <a:chOff x="0" y="0"/>
          <a:chExt cx="0" cy="0"/>
        </a:xfrm>
      </p:grpSpPr>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Tree>
    <p:extLst>
      <p:ext uri="{BB962C8B-B14F-4D97-AF65-F5344CB8AC3E}">
        <p14:creationId xmlns:p14="http://schemas.microsoft.com/office/powerpoint/2010/main" val="13964888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noshapSection Header">
    <p:spTree>
      <p:nvGrpSpPr>
        <p:cNvPr id="1" name=""/>
        <p:cNvGrpSpPr/>
        <p:nvPr/>
      </p:nvGrpSpPr>
      <p:grpSpPr>
        <a:xfrm>
          <a:off x="0" y="0"/>
          <a:ext cx="0" cy="0"/>
          <a:chOff x="0" y="0"/>
          <a:chExt cx="0" cy="0"/>
        </a:xfrm>
      </p:grpSpPr>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39645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91" r:id="rId2"/>
    <p:sldLayoutId id="2147483781" r:id="rId3"/>
    <p:sldLayoutId id="2147483790" r:id="rId4"/>
    <p:sldLayoutId id="2147483782" r:id="rId5"/>
    <p:sldLayoutId id="2147483771" r:id="rId6"/>
    <p:sldLayoutId id="2147483789" r:id="rId7"/>
    <p:sldLayoutId id="2147483770" r:id="rId8"/>
    <p:sldLayoutId id="2147483774" r:id="rId9"/>
    <p:sldLayoutId id="2147483783" r:id="rId10"/>
    <p:sldLayoutId id="2147483772" r:id="rId11"/>
    <p:sldLayoutId id="2147483773" r:id="rId12"/>
    <p:sldLayoutId id="2147483785" r:id="rId13"/>
    <p:sldLayoutId id="2147483786" r:id="rId14"/>
    <p:sldLayoutId id="2147483787" r:id="rId15"/>
    <p:sldLayoutId id="2147483775" r:id="rId16"/>
    <p:sldLayoutId id="2147483788" r:id="rId17"/>
    <p:sldLayoutId id="2147483776" r:id="rId18"/>
    <p:sldLayoutId id="2147483777" r:id="rId19"/>
  </p:sldLayoutIdLst>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4000" b="0" kern="1200">
          <a:solidFill>
            <a:schemeClr val="bg2"/>
          </a:solidFill>
          <a:latin typeface="Congenial Black" panose="020F050202020403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0000"/>
            </a:schemeClr>
          </a:solidFill>
          <a:latin typeface="Josefin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0000"/>
            </a:schemeClr>
          </a:solidFill>
          <a:latin typeface="Josefin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0000"/>
            </a:schemeClr>
          </a:solidFill>
          <a:latin typeface="Josefin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0000"/>
            </a:schemeClr>
          </a:solidFill>
          <a:latin typeface="Josefin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0000"/>
            </a:schemeClr>
          </a:solidFill>
          <a:latin typeface="Josefin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3">
            <a:extLst>
              <a:ext uri="{FF2B5EF4-FFF2-40B4-BE49-F238E27FC236}">
                <a16:creationId xmlns:a16="http://schemas.microsoft.com/office/drawing/2014/main" id="{DAF395CB-FA98-7084-2EEE-207B15E0BADA}"/>
              </a:ext>
            </a:extLst>
          </p:cNvPr>
          <p:cNvSpPr/>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Relations and Functions</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Joseph Cijo</a:t>
            </a:r>
          </a:p>
          <a:p>
            <a:r>
              <a:rPr lang="en-US" dirty="0">
                <a:solidFill>
                  <a:srgbClr val="FFFFFF"/>
                </a:solidFill>
              </a:rPr>
              <a:t>2022A7PS0019U</a:t>
            </a:r>
          </a:p>
          <a:p>
            <a:endParaRPr lang="en-US" dirty="0"/>
          </a:p>
        </p:txBody>
      </p:sp>
      <p:sp>
        <p:nvSpPr>
          <p:cNvPr id="6" name="Oval 5">
            <a:extLst>
              <a:ext uri="{FF2B5EF4-FFF2-40B4-BE49-F238E27FC236}">
                <a16:creationId xmlns:a16="http://schemas.microsoft.com/office/drawing/2014/main" id="{E5F00615-F644-F877-E458-5E0EB6A35C20}"/>
              </a:ext>
            </a:extLst>
          </p:cNvPr>
          <p:cNvSpPr/>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Arc 6">
            <a:extLst>
              <a:ext uri="{FF2B5EF4-FFF2-40B4-BE49-F238E27FC236}">
                <a16:creationId xmlns:a16="http://schemas.microsoft.com/office/drawing/2014/main" id="{B8AF2187-5684-BCB4-B5D6-7A7EB124384F}"/>
              </a:ext>
            </a:extLst>
          </p:cNvPr>
          <p:cNvSpPr/>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229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solidFill>
                  <a:srgbClr val="FFFFFF"/>
                </a:solidFill>
              </a:rPr>
              <a:t>What are Functions?</a:t>
            </a:r>
            <a:endParaRPr lang="en-US" dirty="0"/>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They are essential for studying rates of change, solving equations, and analyzing data in calculus, algebra, and other fields of mathematics. </a:t>
            </a:r>
          </a:p>
          <a:p>
            <a:pPr marL="342900" indent="-342900">
              <a:buFont typeface="Arial" panose="020B0604020202020204" pitchFamily="34" charset="0"/>
              <a:buChar char="•"/>
            </a:pPr>
            <a:r>
              <a:rPr lang="en-US" dirty="0"/>
              <a:t>Functions are a central concept for understanding how variables ‘relate’ to one another as well as for generating predictions and computations in a variety of domains.</a:t>
            </a: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Picture Placeholder 2">
            <a:extLst>
              <a:ext uri="{FF2B5EF4-FFF2-40B4-BE49-F238E27FC236}">
                <a16:creationId xmlns:a16="http://schemas.microsoft.com/office/drawing/2014/main" id="{62D0FEFE-36B2-20C5-354B-AD356125AA44}"/>
              </a:ext>
            </a:extLst>
          </p:cNvPr>
          <p:cNvSpPr>
            <a:spLocks noGrp="1"/>
          </p:cNvSpPr>
          <p:nvPr>
            <p:ph type="pic" sz="quarter" idx="14"/>
          </p:nvPr>
        </p:nvSpPr>
        <p:spPr/>
        <p:txBody>
          <a:bodyPr/>
          <a:lstStyle/>
          <a:p>
            <a:endParaRPr lang="en-AE"/>
          </a:p>
        </p:txBody>
      </p:sp>
      <p:sp>
        <p:nvSpPr>
          <p:cNvPr id="7" name="Picture Placeholder 6">
            <a:extLst>
              <a:ext uri="{FF2B5EF4-FFF2-40B4-BE49-F238E27FC236}">
                <a16:creationId xmlns:a16="http://schemas.microsoft.com/office/drawing/2014/main" id="{4A83E3BA-C6BA-DDD2-8038-BDFC2D7A0136}"/>
              </a:ext>
            </a:extLst>
          </p:cNvPr>
          <p:cNvSpPr>
            <a:spLocks noGrp="1"/>
          </p:cNvSpPr>
          <p:nvPr>
            <p:ph type="pic" sz="quarter" idx="13"/>
          </p:nvPr>
        </p:nvSpPr>
        <p:spPr/>
        <p:txBody>
          <a:bodyPr/>
          <a:lstStyle/>
          <a:p>
            <a:endParaRPr lang="en-AE"/>
          </a:p>
        </p:txBody>
      </p:sp>
    </p:spTree>
    <p:extLst>
      <p:ext uri="{BB962C8B-B14F-4D97-AF65-F5344CB8AC3E}">
        <p14:creationId xmlns:p14="http://schemas.microsoft.com/office/powerpoint/2010/main" val="1634582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F51B11F-CC2E-D98A-1740-06758A34F98F}"/>
              </a:ext>
            </a:extLst>
          </p:cNvPr>
          <p:cNvSpPr>
            <a:spLocks noGrp="1"/>
          </p:cNvSpPr>
          <p:nvPr>
            <p:ph type="pic" sz="quarter" idx="14"/>
          </p:nvPr>
        </p:nvSpPr>
        <p:spPr/>
        <p:txBody>
          <a:bodyPr/>
          <a:lstStyle/>
          <a:p>
            <a:endParaRPr lang="en-AE"/>
          </a:p>
        </p:txBody>
      </p:sp>
      <p:sp>
        <p:nvSpPr>
          <p:cNvPr id="3" name="Picture Placeholder 2">
            <a:extLst>
              <a:ext uri="{FF2B5EF4-FFF2-40B4-BE49-F238E27FC236}">
                <a16:creationId xmlns:a16="http://schemas.microsoft.com/office/drawing/2014/main" id="{DC04190D-457C-8387-5EAE-6695F3602356}"/>
              </a:ext>
            </a:extLst>
          </p:cNvPr>
          <p:cNvSpPr>
            <a:spLocks noGrp="1"/>
          </p:cNvSpPr>
          <p:nvPr>
            <p:ph type="pic" sz="quarter" idx="13"/>
          </p:nvPr>
        </p:nvSpPr>
        <p:spPr/>
        <p:txBody>
          <a:bodyPr/>
          <a:lstStyle/>
          <a:p>
            <a:endParaRPr lang="en-AE"/>
          </a:p>
        </p:txBody>
      </p:sp>
      <p:sp>
        <p:nvSpPr>
          <p:cNvPr id="4" name="Title 3">
            <a:extLst>
              <a:ext uri="{FF2B5EF4-FFF2-40B4-BE49-F238E27FC236}">
                <a16:creationId xmlns:a16="http://schemas.microsoft.com/office/drawing/2014/main" id="{D0F627EF-2006-264A-56A5-AA2122FA6DB3}"/>
              </a:ext>
            </a:extLst>
          </p:cNvPr>
          <p:cNvSpPr>
            <a:spLocks noGrp="1"/>
          </p:cNvSpPr>
          <p:nvPr>
            <p:ph type="title"/>
          </p:nvPr>
        </p:nvSpPr>
        <p:spPr/>
        <p:txBody>
          <a:bodyPr/>
          <a:lstStyle/>
          <a:p>
            <a:endParaRPr lang="en-AE"/>
          </a:p>
        </p:txBody>
      </p:sp>
      <p:sp>
        <p:nvSpPr>
          <p:cNvPr id="5" name="Date Placeholder 4">
            <a:extLst>
              <a:ext uri="{FF2B5EF4-FFF2-40B4-BE49-F238E27FC236}">
                <a16:creationId xmlns:a16="http://schemas.microsoft.com/office/drawing/2014/main" id="{3A933A82-C1C9-83F9-0AC5-332F3BDD39A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30555E78-BFEC-6F78-DB45-078053F350F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7" name="Content Placeholder 6">
            <a:extLst>
              <a:ext uri="{FF2B5EF4-FFF2-40B4-BE49-F238E27FC236}">
                <a16:creationId xmlns:a16="http://schemas.microsoft.com/office/drawing/2014/main" id="{753E1F5D-A301-3776-3DA3-EDA55405788F}"/>
              </a:ext>
            </a:extLst>
          </p:cNvPr>
          <p:cNvSpPr>
            <a:spLocks noGrp="1"/>
          </p:cNvSpPr>
          <p:nvPr>
            <p:ph idx="1"/>
          </p:nvPr>
        </p:nvSpPr>
        <p:spPr/>
        <p:txBody>
          <a:bodyPr/>
          <a:lstStyle/>
          <a:p>
            <a:endParaRPr lang="en-AE"/>
          </a:p>
        </p:txBody>
      </p:sp>
    </p:spTree>
    <p:extLst>
      <p:ext uri="{BB962C8B-B14F-4D97-AF65-F5344CB8AC3E}">
        <p14:creationId xmlns:p14="http://schemas.microsoft.com/office/powerpoint/2010/main" val="1386133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4294967295"/>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4294967295"/>
          </p:nvPr>
        </p:nvSpPr>
        <p:spPr>
          <a:xfrm>
            <a:off x="8610600" y="6356350"/>
            <a:ext cx="2743200" cy="365125"/>
          </a:xfrm>
          <a:prstGeom prst="rect">
            <a:avLst/>
          </a:prstGeom>
        </p:spPr>
        <p:txBody>
          <a:bodyPr/>
          <a:lstStyle/>
          <a:p>
            <a:pPr>
              <a:defRPr/>
            </a:pPr>
            <a:fld id="{D76B855D-E9CC-4FF8-AD85-6CDC7B89A0DE}" type="slidenum">
              <a:rPr lang="en-US" smtClean="0">
                <a:latin typeface="Calibri" panose="020F0502020204030204"/>
              </a:rPr>
              <a:pPr>
                <a:defRPr/>
              </a:pPr>
              <a:t>14</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CCD3DFDB-003C-9C6C-B04F-3832BFE99D62}"/>
              </a:ext>
            </a:extLst>
          </p:cNvPr>
          <p:cNvSpPr/>
          <p:nvPr/>
        </p:nvSpPr>
        <p:spPr>
          <a:xfrm>
            <a:off x="489189" y="1119031"/>
            <a:ext cx="4619938" cy="46199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C6C76901-1BC7-AB3C-B1FA-83AD9A63C581}"/>
              </a:ext>
            </a:extLst>
          </p:cNvPr>
          <p:cNvSpPr/>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Topics</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What are Relations?</a:t>
            </a:r>
          </a:p>
          <a:p>
            <a:pPr marL="0" indent="0">
              <a:buNone/>
            </a:pPr>
            <a:r>
              <a:rPr lang="en-US" dirty="0"/>
              <a:t>What are Functions?</a:t>
            </a:r>
          </a:p>
          <a:p>
            <a:r>
              <a:rPr lang="en-US" dirty="0"/>
              <a:t>What defines a Relation?</a:t>
            </a:r>
          </a:p>
          <a:p>
            <a:pPr marL="0" indent="0">
              <a:buNone/>
            </a:pPr>
            <a:r>
              <a:rPr lang="en-US" dirty="0"/>
              <a:t>Practical Applications</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019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50"/>
                                        <p:tgtEl>
                                          <p:spTgt spid="3">
                                            <p:txEl>
                                              <p:pRg st="1" end="1"/>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4294967295"/>
          </p:nvPr>
        </p:nvSpPr>
        <p:spPr>
          <a:xfrm>
            <a:off x="10506456" y="6356350"/>
            <a:ext cx="850392" cy="365125"/>
          </a:xfrm>
          <a:prstGeom prst="rect">
            <a:avLst/>
          </a:prstGeom>
        </p:spPr>
        <p:txBody>
          <a:bodyPr/>
          <a:lstStyle/>
          <a:p>
            <a:pPr lvl="0"/>
            <a:fld id="{D76B855D-E9CC-4FF8-AD85-6CDC7B89A0DE}" type="slidenum">
              <a:rPr lang="en-US" noProof="0" smtClean="0"/>
              <a:pPr lvl="0"/>
              <a:t>20</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E1D54DF-EE50-8909-9CCC-7DC0DD98CDA9}"/>
              </a:ext>
            </a:extLst>
          </p:cNvPr>
          <p:cNvSpPr/>
          <p:nvPr/>
        </p:nvSpPr>
        <p:spPr>
          <a:xfrm>
            <a:off x="2815929" y="148929"/>
            <a:ext cx="6560142" cy="65601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4462CE6-2AF1-5373-3CE6-DD8261D731A4}"/>
              </a:ext>
            </a:extLst>
          </p:cNvPr>
          <p:cNvSpPr/>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F5FF3633-245C-1D33-9848-C839CB0D951A}"/>
              </a:ext>
            </a:extLst>
          </p:cNvPr>
          <p:cNvSpPr>
            <a:spLocks noGrp="1"/>
          </p:cNvSpPr>
          <p:nvPr>
            <p:ph type="title"/>
          </p:nvPr>
        </p:nvSpPr>
        <p:spPr>
          <a:xfrm>
            <a:off x="3319272" y="1380744"/>
            <a:ext cx="5559552" cy="2514600"/>
          </a:xfrm>
        </p:spPr>
        <p:txBody>
          <a:bodyPr/>
          <a:lstStyle/>
          <a:p>
            <a:r>
              <a:rPr lang="en-US" dirty="0">
                <a:solidFill>
                  <a:srgbClr val="FFFFFF"/>
                </a:solidFill>
              </a:rPr>
              <a:t>What are Relations?</a:t>
            </a:r>
            <a:endParaRPr lang="en-US" dirty="0"/>
          </a:p>
        </p:txBody>
      </p:sp>
      <p:sp>
        <p:nvSpPr>
          <p:cNvPr id="7" name="Text Placeholder 2">
            <a:extLst>
              <a:ext uri="{FF2B5EF4-FFF2-40B4-BE49-F238E27FC236}">
                <a16:creationId xmlns:a16="http://schemas.microsoft.com/office/drawing/2014/main" id="{6F3BBC95-1C47-06FF-626D-EF48947E885A}"/>
              </a:ext>
            </a:extLst>
          </p:cNvPr>
          <p:cNvSpPr>
            <a:spLocks noGrp="1"/>
          </p:cNvSpPr>
          <p:nvPr>
            <p:ph type="body" idx="1"/>
          </p:nvPr>
        </p:nvSpPr>
        <p:spPr>
          <a:xfrm>
            <a:off x="3319272" y="4078224"/>
            <a:ext cx="5559552" cy="1536192"/>
          </a:xfrm>
        </p:spPr>
        <p:txBody>
          <a:bodyPr/>
          <a:lstStyle/>
          <a:p>
            <a:r>
              <a:rPr lang="en-US" dirty="0">
                <a:solidFill>
                  <a:srgbClr val="FFFFFF"/>
                </a:solidFill>
              </a:rPr>
              <a:t>Topic 1</a:t>
            </a:r>
          </a:p>
          <a:p>
            <a:endParaRPr lang="en-US" dirty="0"/>
          </a:p>
        </p:txBody>
      </p:sp>
    </p:spTree>
    <p:extLst>
      <p:ext uri="{BB962C8B-B14F-4D97-AF65-F5344CB8AC3E}">
        <p14:creationId xmlns:p14="http://schemas.microsoft.com/office/powerpoint/2010/main" val="1475000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solidFill>
                  <a:srgbClr val="FFFFFF"/>
                </a:solidFill>
              </a:rPr>
              <a:t>What are Relations?</a:t>
            </a:r>
            <a:endParaRPr lang="en-US" dirty="0"/>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normAutofit/>
          </a:bodyPr>
          <a:lstStyle/>
          <a:p>
            <a:pPr marL="342900" indent="-342900">
              <a:buFont typeface="Arial" panose="020B0604020202020204" pitchFamily="34" charset="0"/>
              <a:buChar char="•"/>
            </a:pPr>
            <a:r>
              <a:rPr lang="en-US" b="1" dirty="0"/>
              <a:t>Relations</a:t>
            </a:r>
            <a:r>
              <a:rPr lang="en-US" dirty="0"/>
              <a:t> refer to a basic idea that specifies how two groups of items are connected to one another. </a:t>
            </a:r>
          </a:p>
          <a:p>
            <a:pPr marL="342900" indent="-342900">
              <a:buFont typeface="Arial" panose="020B0604020202020204" pitchFamily="34" charset="0"/>
              <a:buChar char="•"/>
            </a:pPr>
            <a:r>
              <a:rPr lang="en-US" dirty="0"/>
              <a:t>Represented as a collection of ordered pairs, each of which has two items, one from each of the two sets. </a:t>
            </a:r>
          </a:p>
          <a:p>
            <a:pPr marL="342900" indent="-342900">
              <a:buFont typeface="Arial" panose="020B0604020202020204" pitchFamily="34" charset="0"/>
              <a:buChar char="•"/>
            </a:pPr>
            <a:r>
              <a:rPr lang="en-US" dirty="0"/>
              <a:t>Frequently used to describe links, correlations, or comparisons between set items.</a:t>
            </a: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Picture Placeholder 2">
            <a:extLst>
              <a:ext uri="{FF2B5EF4-FFF2-40B4-BE49-F238E27FC236}">
                <a16:creationId xmlns:a16="http://schemas.microsoft.com/office/drawing/2014/main" id="{62D0FEFE-36B2-20C5-354B-AD356125AA44}"/>
              </a:ext>
            </a:extLst>
          </p:cNvPr>
          <p:cNvSpPr>
            <a:spLocks noGrp="1"/>
          </p:cNvSpPr>
          <p:nvPr>
            <p:ph type="pic" sz="quarter" idx="14"/>
          </p:nvPr>
        </p:nvSpPr>
        <p:spPr/>
        <p:txBody>
          <a:bodyPr/>
          <a:lstStyle/>
          <a:p>
            <a:endParaRPr lang="en-AE"/>
          </a:p>
        </p:txBody>
      </p:sp>
      <p:sp>
        <p:nvSpPr>
          <p:cNvPr id="7" name="Picture Placeholder 6">
            <a:extLst>
              <a:ext uri="{FF2B5EF4-FFF2-40B4-BE49-F238E27FC236}">
                <a16:creationId xmlns:a16="http://schemas.microsoft.com/office/drawing/2014/main" id="{4A83E3BA-C6BA-DDD2-8038-BDFC2D7A0136}"/>
              </a:ext>
            </a:extLst>
          </p:cNvPr>
          <p:cNvSpPr>
            <a:spLocks noGrp="1"/>
          </p:cNvSpPr>
          <p:nvPr>
            <p:ph type="pic" sz="quarter" idx="13"/>
          </p:nvPr>
        </p:nvSpPr>
        <p:spPr/>
        <p:txBody>
          <a:bodyPr/>
          <a:lstStyle/>
          <a:p>
            <a:endParaRPr lang="en-AE"/>
          </a:p>
        </p:txBody>
      </p:sp>
    </p:spTree>
    <p:extLst>
      <p:ext uri="{BB962C8B-B14F-4D97-AF65-F5344CB8AC3E}">
        <p14:creationId xmlns:p14="http://schemas.microsoft.com/office/powerpoint/2010/main" val="1002193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50"/>
                                        <p:tgtEl>
                                          <p:spTgt spid="5">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Complex">
            <a:extLst>
              <a:ext uri="{FF2B5EF4-FFF2-40B4-BE49-F238E27FC236}">
                <a16:creationId xmlns:a16="http://schemas.microsoft.com/office/drawing/2014/main" id="{6EE5168C-B48A-57C1-790E-9724CC08DE00}"/>
              </a:ext>
            </a:extLst>
          </p:cNvPr>
          <p:cNvGrpSpPr/>
          <p:nvPr/>
        </p:nvGrpSpPr>
        <p:grpSpPr>
          <a:xfrm>
            <a:off x="6261610" y="0"/>
            <a:ext cx="3519311" cy="3007909"/>
            <a:chOff x="6261610" y="0"/>
            <a:chExt cx="3519311" cy="3007909"/>
          </a:xfrm>
        </p:grpSpPr>
        <p:sp>
          <p:nvSpPr>
            <p:cNvPr id="56" name="Freeform: Shape 55">
              <a:extLst>
                <a:ext uri="{FF2B5EF4-FFF2-40B4-BE49-F238E27FC236}">
                  <a16:creationId xmlns:a16="http://schemas.microsoft.com/office/drawing/2014/main" id="{9BA8B458-7B80-C276-A449-253B5BF7F8E0}"/>
                </a:ext>
              </a:extLst>
            </p:cNvPr>
            <p:cNvSpPr>
              <a:spLocks/>
            </p:cNvSpPr>
            <p:nvPr/>
          </p:nvSpPr>
          <p:spPr>
            <a:xfrm>
              <a:off x="6261610"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AE" dirty="0"/>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7C4E5F4F-6A59-BD84-D59D-645EB7A0C7C8}"/>
                    </a:ext>
                  </a:extLst>
                </p:cNvPr>
                <p:cNvSpPr txBox="1">
                  <a:spLocks noGrp="1" noRot="1" noMove="1" noResize="1" noEditPoints="1" noAdjustHandles="1" noChangeArrowheads="1" noChangeShapeType="1"/>
                </p:cNvSpPr>
                <p:nvPr/>
              </p:nvSpPr>
              <p:spPr>
                <a:xfrm>
                  <a:off x="8840013" y="1020477"/>
                  <a:ext cx="5334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ea typeface="Cambria Math" panose="02040503050406030204" pitchFamily="18" charset="0"/>
                          </a:rPr>
                          <m:t>ℂ</m:t>
                        </m:r>
                      </m:oMath>
                    </m:oMathPara>
                  </a14:m>
                  <a:endParaRPr lang="en-AE" dirty="0">
                    <a:solidFill>
                      <a:schemeClr val="bg1"/>
                    </a:solidFill>
                  </a:endParaRPr>
                </a:p>
              </p:txBody>
            </p:sp>
          </mc:Choice>
          <mc:Fallback>
            <p:sp>
              <p:nvSpPr>
                <p:cNvPr id="47" name="TextBox 46">
                  <a:extLst>
                    <a:ext uri="{FF2B5EF4-FFF2-40B4-BE49-F238E27FC236}">
                      <a16:creationId xmlns:a16="http://schemas.microsoft.com/office/drawing/2014/main" id="{7C4E5F4F-6A59-BD84-D59D-645EB7A0C7C8}"/>
                    </a:ext>
                  </a:extLst>
                </p:cNvPr>
                <p:cNvSpPr txBox="1">
                  <a:spLocks noGrp="1" noRot="1" noChangeAspect="1" noMove="1" noResize="1" noEditPoints="1" noAdjustHandles="1" noChangeArrowheads="1" noChangeShapeType="1" noTextEdit="1"/>
                </p:cNvSpPr>
                <p:nvPr/>
              </p:nvSpPr>
              <p:spPr>
                <a:xfrm>
                  <a:off x="8840013" y="1020477"/>
                  <a:ext cx="533400" cy="369332"/>
                </a:xfrm>
                <a:prstGeom prst="rect">
                  <a:avLst/>
                </a:prstGeom>
                <a:blipFill>
                  <a:blip r:embed="rId2"/>
                  <a:stretch>
                    <a:fillRect/>
                  </a:stretch>
                </a:blipFill>
              </p:spPr>
              <p:txBody>
                <a:bodyPr/>
                <a:lstStyle/>
                <a:p>
                  <a:r>
                    <a:rPr lang="en-AE">
                      <a:noFill/>
                    </a:rPr>
                    <a:t> </a:t>
                  </a:r>
                </a:p>
              </p:txBody>
            </p:sp>
          </mc:Fallback>
        </mc:AlternateContent>
      </p:grpSp>
      <p:grpSp>
        <p:nvGrpSpPr>
          <p:cNvPr id="59" name="rial">
            <a:extLst>
              <a:ext uri="{FF2B5EF4-FFF2-40B4-BE49-F238E27FC236}">
                <a16:creationId xmlns:a16="http://schemas.microsoft.com/office/drawing/2014/main" id="{26D8EE60-32C6-7B8D-7C59-6DF48033E4F9}"/>
              </a:ext>
            </a:extLst>
          </p:cNvPr>
          <p:cNvGrpSpPr/>
          <p:nvPr/>
        </p:nvGrpSpPr>
        <p:grpSpPr>
          <a:xfrm>
            <a:off x="6153369" y="-120012"/>
            <a:ext cx="2483474" cy="2483474"/>
            <a:chOff x="6153369" y="-120012"/>
            <a:chExt cx="2483474" cy="2483474"/>
          </a:xfrm>
        </p:grpSpPr>
        <p:sp>
          <p:nvSpPr>
            <p:cNvPr id="45" name="Oval 44">
              <a:extLst>
                <a:ext uri="{FF2B5EF4-FFF2-40B4-BE49-F238E27FC236}">
                  <a16:creationId xmlns:a16="http://schemas.microsoft.com/office/drawing/2014/main" id="{008374E7-195F-0A02-D40B-AD12D0EC2538}"/>
                </a:ext>
              </a:extLst>
            </p:cNvPr>
            <p:cNvSpPr>
              <a:spLocks/>
            </p:cNvSpPr>
            <p:nvPr/>
          </p:nvSpPr>
          <p:spPr>
            <a:xfrm>
              <a:off x="6153369" y="-120012"/>
              <a:ext cx="2483474" cy="2483474"/>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E"/>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71039F98-B652-81ED-37D0-465FFD47DFB9}"/>
                    </a:ext>
                  </a:extLst>
                </p:cNvPr>
                <p:cNvSpPr txBox="1">
                  <a:spLocks noGrp="1" noRot="1" noMove="1" noResize="1" noEditPoints="1" noAdjustHandles="1" noChangeArrowheads="1" noChangeShapeType="1"/>
                </p:cNvSpPr>
                <p:nvPr/>
              </p:nvSpPr>
              <p:spPr>
                <a:xfrm>
                  <a:off x="8044327" y="1546460"/>
                  <a:ext cx="254509" cy="37888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ea typeface="Cambria Math" panose="02040503050406030204" pitchFamily="18" charset="0"/>
                          </a:rPr>
                          <m:t>ℝ</m:t>
                        </m:r>
                      </m:oMath>
                    </m:oMathPara>
                  </a14:m>
                  <a:endParaRPr lang="en-AE" dirty="0">
                    <a:solidFill>
                      <a:schemeClr val="bg1"/>
                    </a:solidFill>
                  </a:endParaRPr>
                </a:p>
              </p:txBody>
            </p:sp>
          </mc:Choice>
          <mc:Fallback>
            <p:sp>
              <p:nvSpPr>
                <p:cNvPr id="49" name="TextBox 48">
                  <a:extLst>
                    <a:ext uri="{FF2B5EF4-FFF2-40B4-BE49-F238E27FC236}">
                      <a16:creationId xmlns:a16="http://schemas.microsoft.com/office/drawing/2014/main" id="{71039F98-B652-81ED-37D0-465FFD47DFB9}"/>
                    </a:ext>
                  </a:extLst>
                </p:cNvPr>
                <p:cNvSpPr txBox="1">
                  <a:spLocks noGrp="1" noRot="1" noChangeAspect="1" noMove="1" noResize="1" noEditPoints="1" noAdjustHandles="1" noChangeArrowheads="1" noChangeShapeType="1" noTextEdit="1"/>
                </p:cNvSpPr>
                <p:nvPr/>
              </p:nvSpPr>
              <p:spPr>
                <a:xfrm>
                  <a:off x="8044327" y="1546460"/>
                  <a:ext cx="254509" cy="378885"/>
                </a:xfrm>
                <a:prstGeom prst="rect">
                  <a:avLst/>
                </a:prstGeom>
                <a:blipFill>
                  <a:blip r:embed="rId3"/>
                  <a:stretch>
                    <a:fillRect r="-36585"/>
                  </a:stretch>
                </a:blipFill>
              </p:spPr>
              <p:txBody>
                <a:bodyPr/>
                <a:lstStyle/>
                <a:p>
                  <a:r>
                    <a:rPr lang="en-AE">
                      <a:noFill/>
                    </a:rPr>
                    <a:t> </a:t>
                  </a:r>
                </a:p>
              </p:txBody>
            </p:sp>
          </mc:Fallback>
        </mc:AlternateContent>
      </p:grpSp>
      <p:grpSp>
        <p:nvGrpSpPr>
          <p:cNvPr id="58" name="imag">
            <a:extLst>
              <a:ext uri="{FF2B5EF4-FFF2-40B4-BE49-F238E27FC236}">
                <a16:creationId xmlns:a16="http://schemas.microsoft.com/office/drawing/2014/main" id="{6F1EBEA0-8FB7-9622-98A7-BD67D3F8C431}"/>
              </a:ext>
            </a:extLst>
          </p:cNvPr>
          <p:cNvGrpSpPr/>
          <p:nvPr/>
        </p:nvGrpSpPr>
        <p:grpSpPr>
          <a:xfrm>
            <a:off x="8197522" y="1602489"/>
            <a:ext cx="1658471" cy="1658471"/>
            <a:chOff x="8197522" y="1602489"/>
            <a:chExt cx="1658471" cy="1658471"/>
          </a:xfrm>
        </p:grpSpPr>
        <p:sp>
          <p:nvSpPr>
            <p:cNvPr id="48" name="Oval 47">
              <a:extLst>
                <a:ext uri="{FF2B5EF4-FFF2-40B4-BE49-F238E27FC236}">
                  <a16:creationId xmlns:a16="http://schemas.microsoft.com/office/drawing/2014/main" id="{1A892C06-5616-C103-3306-AE5C51C69D58}"/>
                </a:ext>
              </a:extLst>
            </p:cNvPr>
            <p:cNvSpPr>
              <a:spLocks/>
            </p:cNvSpPr>
            <p:nvPr/>
          </p:nvSpPr>
          <p:spPr>
            <a:xfrm>
              <a:off x="8197522" y="1602489"/>
              <a:ext cx="1658471" cy="165847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E" dirty="0">
                <a:solidFill>
                  <a:schemeClr val="tx2"/>
                </a:solidFill>
              </a:endParaRP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CD53E91D-320C-5E2D-5AD4-204693C192DA}"/>
                    </a:ext>
                  </a:extLst>
                </p:cNvPr>
                <p:cNvSpPr txBox="1">
                  <a:spLocks noGrp="1" noRot="1" noMove="1" noResize="1" noEditPoints="1" noAdjustHandles="1" noChangeArrowheads="1" noChangeShapeType="1"/>
                </p:cNvSpPr>
                <p:nvPr/>
              </p:nvSpPr>
              <p:spPr>
                <a:xfrm>
                  <a:off x="8573825" y="1830062"/>
                  <a:ext cx="46201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solidFill>
                              <a:schemeClr val="tx2"/>
                            </a:solidFill>
                            <a:latin typeface="Cambria Math" panose="02040503050406030204" pitchFamily="18" charset="0"/>
                            <a:ea typeface="Cambria Math" panose="02040503050406030204" pitchFamily="18" charset="0"/>
                          </a:rPr>
                          <m:t>𝕀</m:t>
                        </m:r>
                      </m:oMath>
                    </m:oMathPara>
                  </a14:m>
                  <a:endParaRPr lang="en-AE" dirty="0">
                    <a:solidFill>
                      <a:schemeClr val="tx2"/>
                    </a:solidFill>
                  </a:endParaRPr>
                </a:p>
              </p:txBody>
            </p:sp>
          </mc:Choice>
          <mc:Fallback>
            <p:sp>
              <p:nvSpPr>
                <p:cNvPr id="50" name="TextBox 49">
                  <a:extLst>
                    <a:ext uri="{FF2B5EF4-FFF2-40B4-BE49-F238E27FC236}">
                      <a16:creationId xmlns:a16="http://schemas.microsoft.com/office/drawing/2014/main" id="{CD53E91D-320C-5E2D-5AD4-204693C192DA}"/>
                    </a:ext>
                  </a:extLst>
                </p:cNvPr>
                <p:cNvSpPr txBox="1">
                  <a:spLocks noGrp="1" noRot="1" noChangeAspect="1" noMove="1" noResize="1" noEditPoints="1" noAdjustHandles="1" noChangeArrowheads="1" noChangeShapeType="1" noTextEdit="1"/>
                </p:cNvSpPr>
                <p:nvPr/>
              </p:nvSpPr>
              <p:spPr>
                <a:xfrm>
                  <a:off x="8573825" y="1830062"/>
                  <a:ext cx="462011" cy="369332"/>
                </a:xfrm>
                <a:prstGeom prst="rect">
                  <a:avLst/>
                </a:prstGeom>
                <a:blipFill>
                  <a:blip r:embed="rId4"/>
                  <a:stretch>
                    <a:fillRect/>
                  </a:stretch>
                </a:blipFill>
              </p:spPr>
              <p:txBody>
                <a:bodyPr/>
                <a:lstStyle/>
                <a:p>
                  <a:r>
                    <a:rPr lang="en-AE">
                      <a:noFill/>
                    </a:rPr>
                    <a:t> </a:t>
                  </a:r>
                </a:p>
              </p:txBody>
            </p:sp>
          </mc:Fallback>
        </mc:AlternateContent>
      </p:grpSp>
      <p:grpSp>
        <p:nvGrpSpPr>
          <p:cNvPr id="60" name="ratial">
            <a:extLst>
              <a:ext uri="{FF2B5EF4-FFF2-40B4-BE49-F238E27FC236}">
                <a16:creationId xmlns:a16="http://schemas.microsoft.com/office/drawing/2014/main" id="{D20E41EF-BE8D-CA84-1B9B-5FEA13946243}"/>
              </a:ext>
            </a:extLst>
          </p:cNvPr>
          <p:cNvGrpSpPr/>
          <p:nvPr/>
        </p:nvGrpSpPr>
        <p:grpSpPr>
          <a:xfrm>
            <a:off x="6225929" y="260278"/>
            <a:ext cx="1971592" cy="2006130"/>
            <a:chOff x="6225929" y="260278"/>
            <a:chExt cx="1971592" cy="2006130"/>
          </a:xfrm>
        </p:grpSpPr>
        <p:sp>
          <p:nvSpPr>
            <p:cNvPr id="46" name="Oval 45">
              <a:extLst>
                <a:ext uri="{FF2B5EF4-FFF2-40B4-BE49-F238E27FC236}">
                  <a16:creationId xmlns:a16="http://schemas.microsoft.com/office/drawing/2014/main" id="{C6514933-B160-419B-C09A-0B1841760B47}"/>
                </a:ext>
              </a:extLst>
            </p:cNvPr>
            <p:cNvSpPr>
              <a:spLocks noGrp="1" noRot="1" noMove="1" noResize="1" noEditPoints="1" noAdjustHandles="1" noChangeArrowheads="1" noChangeShapeType="1"/>
            </p:cNvSpPr>
            <p:nvPr/>
          </p:nvSpPr>
          <p:spPr>
            <a:xfrm>
              <a:off x="6225929" y="260278"/>
              <a:ext cx="1971592" cy="200613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E"/>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5942BC5-7D95-94BC-75EF-02CF495C31AD}"/>
                    </a:ext>
                  </a:extLst>
                </p:cNvPr>
                <p:cNvSpPr txBox="1">
                  <a:spLocks noGrp="1" noRot="1" noMove="1" noResize="1" noEditPoints="1" noAdjustHandles="1" noChangeArrowheads="1" noChangeShapeType="1"/>
                </p:cNvSpPr>
                <p:nvPr/>
              </p:nvSpPr>
              <p:spPr>
                <a:xfrm>
                  <a:off x="7579065" y="1563486"/>
                  <a:ext cx="254509" cy="37888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solidFill>
                              <a:schemeClr val="tx2"/>
                            </a:solidFill>
                            <a:latin typeface="Cambria Math" panose="02040503050406030204" pitchFamily="18" charset="0"/>
                            <a:ea typeface="Cambria Math" panose="02040503050406030204" pitchFamily="18" charset="0"/>
                          </a:rPr>
                          <m:t>ℚ</m:t>
                        </m:r>
                      </m:oMath>
                    </m:oMathPara>
                  </a14:m>
                  <a:endParaRPr lang="en-AE" dirty="0">
                    <a:solidFill>
                      <a:schemeClr val="tx2"/>
                    </a:solidFill>
                  </a:endParaRPr>
                </a:p>
              </p:txBody>
            </p:sp>
          </mc:Choice>
          <mc:Fallback>
            <p:sp>
              <p:nvSpPr>
                <p:cNvPr id="51" name="TextBox 50">
                  <a:extLst>
                    <a:ext uri="{FF2B5EF4-FFF2-40B4-BE49-F238E27FC236}">
                      <a16:creationId xmlns:a16="http://schemas.microsoft.com/office/drawing/2014/main" id="{35942BC5-7D95-94BC-75EF-02CF495C31AD}"/>
                    </a:ext>
                  </a:extLst>
                </p:cNvPr>
                <p:cNvSpPr txBox="1">
                  <a:spLocks noGrp="1" noRot="1" noChangeAspect="1" noMove="1" noResize="1" noEditPoints="1" noAdjustHandles="1" noChangeArrowheads="1" noChangeShapeType="1" noTextEdit="1"/>
                </p:cNvSpPr>
                <p:nvPr/>
              </p:nvSpPr>
              <p:spPr>
                <a:xfrm>
                  <a:off x="7579065" y="1563486"/>
                  <a:ext cx="254509" cy="378885"/>
                </a:xfrm>
                <a:prstGeom prst="rect">
                  <a:avLst/>
                </a:prstGeom>
                <a:blipFill>
                  <a:blip r:embed="rId5"/>
                  <a:stretch>
                    <a:fillRect l="-4762" r="-45238" b="-7937"/>
                  </a:stretch>
                </a:blipFill>
              </p:spPr>
              <p:txBody>
                <a:bodyPr/>
                <a:lstStyle/>
                <a:p>
                  <a:r>
                    <a:rPr lang="en-AE">
                      <a:noFill/>
                    </a:rPr>
                    <a:t> </a:t>
                  </a:r>
                </a:p>
              </p:txBody>
            </p:sp>
          </mc:Fallback>
        </mc:AlternateContent>
      </p:grpSp>
      <p:grpSp>
        <p:nvGrpSpPr>
          <p:cNvPr id="61" name="ints">
            <a:extLst>
              <a:ext uri="{FF2B5EF4-FFF2-40B4-BE49-F238E27FC236}">
                <a16:creationId xmlns:a16="http://schemas.microsoft.com/office/drawing/2014/main" id="{FA090CA4-8B3A-6546-E6A3-8E6EAA59ADAD}"/>
              </a:ext>
            </a:extLst>
          </p:cNvPr>
          <p:cNvGrpSpPr/>
          <p:nvPr/>
        </p:nvGrpSpPr>
        <p:grpSpPr>
          <a:xfrm>
            <a:off x="6825177" y="466792"/>
            <a:ext cx="1195399" cy="1195399"/>
            <a:chOff x="6825177" y="466792"/>
            <a:chExt cx="1195399" cy="1195399"/>
          </a:xfrm>
        </p:grpSpPr>
        <p:sp>
          <p:nvSpPr>
            <p:cNvPr id="52" name="Oval 51">
              <a:extLst>
                <a:ext uri="{FF2B5EF4-FFF2-40B4-BE49-F238E27FC236}">
                  <a16:creationId xmlns:a16="http://schemas.microsoft.com/office/drawing/2014/main" id="{2DD41A22-AA5F-43FD-FA66-9A122119DC3B}"/>
                </a:ext>
              </a:extLst>
            </p:cNvPr>
            <p:cNvSpPr>
              <a:spLocks noGrp="1" noRot="1" noMove="1" noResize="1" noEditPoints="1" noAdjustHandles="1" noChangeArrowheads="1" noChangeShapeType="1"/>
            </p:cNvSpPr>
            <p:nvPr/>
          </p:nvSpPr>
          <p:spPr>
            <a:xfrm>
              <a:off x="6825177" y="466792"/>
              <a:ext cx="1195399" cy="119539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E"/>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B4CF0666-9EB7-229D-C89F-891FC550B6E0}"/>
                    </a:ext>
                  </a:extLst>
                </p:cNvPr>
                <p:cNvSpPr txBox="1">
                  <a:spLocks noGrp="1" noRot="1" noMove="1" noResize="1" noEditPoints="1" noAdjustHandles="1" noChangeArrowheads="1" noChangeShapeType="1"/>
                </p:cNvSpPr>
                <p:nvPr/>
              </p:nvSpPr>
              <p:spPr>
                <a:xfrm>
                  <a:off x="7402120" y="1276989"/>
                  <a:ext cx="254509" cy="37888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ea typeface="Cambria Math" panose="02040503050406030204" pitchFamily="18" charset="0"/>
                          </a:rPr>
                          <m:t>ℤ</m:t>
                        </m:r>
                      </m:oMath>
                    </m:oMathPara>
                  </a14:m>
                  <a:endParaRPr lang="en-AE" dirty="0">
                    <a:solidFill>
                      <a:schemeClr val="bg1"/>
                    </a:solidFill>
                  </a:endParaRPr>
                </a:p>
              </p:txBody>
            </p:sp>
          </mc:Choice>
          <mc:Fallback>
            <p:sp>
              <p:nvSpPr>
                <p:cNvPr id="53" name="TextBox 52">
                  <a:extLst>
                    <a:ext uri="{FF2B5EF4-FFF2-40B4-BE49-F238E27FC236}">
                      <a16:creationId xmlns:a16="http://schemas.microsoft.com/office/drawing/2014/main" id="{B4CF0666-9EB7-229D-C89F-891FC550B6E0}"/>
                    </a:ext>
                  </a:extLst>
                </p:cNvPr>
                <p:cNvSpPr txBox="1">
                  <a:spLocks noGrp="1" noRot="1" noChangeAspect="1" noMove="1" noResize="1" noEditPoints="1" noAdjustHandles="1" noChangeArrowheads="1" noChangeShapeType="1" noTextEdit="1"/>
                </p:cNvSpPr>
                <p:nvPr/>
              </p:nvSpPr>
              <p:spPr>
                <a:xfrm>
                  <a:off x="7402120" y="1276989"/>
                  <a:ext cx="254509" cy="378885"/>
                </a:xfrm>
                <a:prstGeom prst="rect">
                  <a:avLst/>
                </a:prstGeom>
                <a:blipFill>
                  <a:blip r:embed="rId6"/>
                  <a:stretch>
                    <a:fillRect r="-23810"/>
                  </a:stretch>
                </a:blipFill>
              </p:spPr>
              <p:txBody>
                <a:bodyPr/>
                <a:lstStyle/>
                <a:p>
                  <a:r>
                    <a:rPr lang="en-AE">
                      <a:noFill/>
                    </a:rPr>
                    <a:t> </a:t>
                  </a:r>
                </a:p>
              </p:txBody>
            </p:sp>
          </mc:Fallback>
        </mc:AlternateContent>
      </p:grpSp>
      <p:grpSp>
        <p:nvGrpSpPr>
          <p:cNvPr id="62" name="nats">
            <a:extLst>
              <a:ext uri="{FF2B5EF4-FFF2-40B4-BE49-F238E27FC236}">
                <a16:creationId xmlns:a16="http://schemas.microsoft.com/office/drawing/2014/main" id="{8CC9074C-B0E1-16BC-21A0-65B2795B8212}"/>
              </a:ext>
            </a:extLst>
          </p:cNvPr>
          <p:cNvGrpSpPr/>
          <p:nvPr/>
        </p:nvGrpSpPr>
        <p:grpSpPr>
          <a:xfrm>
            <a:off x="7211725" y="557775"/>
            <a:ext cx="754791" cy="703713"/>
            <a:chOff x="7211725" y="557775"/>
            <a:chExt cx="754791" cy="703713"/>
          </a:xfrm>
        </p:grpSpPr>
        <p:sp>
          <p:nvSpPr>
            <p:cNvPr id="54" name="Oval 53">
              <a:extLst>
                <a:ext uri="{FF2B5EF4-FFF2-40B4-BE49-F238E27FC236}">
                  <a16:creationId xmlns:a16="http://schemas.microsoft.com/office/drawing/2014/main" id="{F56C3E4D-A4DF-D259-79F7-2FF86089C968}"/>
                </a:ext>
              </a:extLst>
            </p:cNvPr>
            <p:cNvSpPr>
              <a:spLocks noGrp="1" noRot="1" noMove="1" noResize="1" noEditPoints="1" noAdjustHandles="1" noChangeArrowheads="1" noChangeShapeType="1"/>
            </p:cNvSpPr>
            <p:nvPr/>
          </p:nvSpPr>
          <p:spPr>
            <a:xfrm>
              <a:off x="7211725" y="557775"/>
              <a:ext cx="703713" cy="703713"/>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E"/>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BD028A8B-7B6B-20B7-8505-5E93EF923000}"/>
                    </a:ext>
                  </a:extLst>
                </p:cNvPr>
                <p:cNvSpPr txBox="1">
                  <a:spLocks noGrp="1" noRot="1" noMove="1" noResize="1" noEditPoints="1" noAdjustHandles="1" noChangeArrowheads="1" noChangeShapeType="1"/>
                </p:cNvSpPr>
                <p:nvPr/>
              </p:nvSpPr>
              <p:spPr>
                <a:xfrm>
                  <a:off x="7504505" y="870722"/>
                  <a:ext cx="46201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solidFill>
                              <a:schemeClr val="tx2"/>
                            </a:solidFill>
                            <a:latin typeface="Cambria Math" panose="02040503050406030204" pitchFamily="18" charset="0"/>
                            <a:ea typeface="Cambria Math" panose="02040503050406030204" pitchFamily="18" charset="0"/>
                          </a:rPr>
                          <m:t>ℕ</m:t>
                        </m:r>
                      </m:oMath>
                    </m:oMathPara>
                  </a14:m>
                  <a:endParaRPr lang="en-AE" dirty="0">
                    <a:solidFill>
                      <a:schemeClr val="tx2"/>
                    </a:solidFill>
                  </a:endParaRPr>
                </a:p>
              </p:txBody>
            </p:sp>
          </mc:Choice>
          <mc:Fallback>
            <p:sp>
              <p:nvSpPr>
                <p:cNvPr id="55" name="TextBox 54">
                  <a:extLst>
                    <a:ext uri="{FF2B5EF4-FFF2-40B4-BE49-F238E27FC236}">
                      <a16:creationId xmlns:a16="http://schemas.microsoft.com/office/drawing/2014/main" id="{BD028A8B-7B6B-20B7-8505-5E93EF923000}"/>
                    </a:ext>
                  </a:extLst>
                </p:cNvPr>
                <p:cNvSpPr txBox="1">
                  <a:spLocks noGrp="1" noRot="1" noChangeAspect="1" noMove="1" noResize="1" noEditPoints="1" noAdjustHandles="1" noChangeArrowheads="1" noChangeShapeType="1" noTextEdit="1"/>
                </p:cNvSpPr>
                <p:nvPr/>
              </p:nvSpPr>
              <p:spPr>
                <a:xfrm>
                  <a:off x="7504505" y="870722"/>
                  <a:ext cx="462011" cy="369332"/>
                </a:xfrm>
                <a:prstGeom prst="rect">
                  <a:avLst/>
                </a:prstGeom>
                <a:blipFill>
                  <a:blip r:embed="rId7"/>
                  <a:stretch>
                    <a:fillRect/>
                  </a:stretch>
                </a:blipFill>
              </p:spPr>
              <p:txBody>
                <a:bodyPr/>
                <a:lstStyle/>
                <a:p>
                  <a:r>
                    <a:rPr lang="en-AE">
                      <a:noFill/>
                    </a:rPr>
                    <a:t> </a:t>
                  </a:r>
                </a:p>
              </p:txBody>
            </p:sp>
          </mc:Fallback>
        </mc:AlternateContent>
      </p:gr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2475034"/>
            <a:ext cx="5093208" cy="1907931"/>
          </a:xfrm>
        </p:spPr>
        <p:txBody>
          <a:bodyPr>
            <a:normAutofit/>
          </a:bodyPr>
          <a:lstStyle/>
          <a:p>
            <a:pPr marL="342900" indent="-342900">
              <a:buFont typeface="Arial" panose="020B0604020202020204" pitchFamily="34" charset="0"/>
              <a:buChar char="•"/>
            </a:pPr>
            <a:r>
              <a:rPr lang="en-US" dirty="0"/>
              <a:t>Commonly used in </a:t>
            </a:r>
          </a:p>
          <a:p>
            <a:pPr marL="571500" lvl="1" indent="-342900"/>
            <a:r>
              <a:rPr lang="en-US" sz="2000" dirty="0"/>
              <a:t>Set Theory</a:t>
            </a:r>
          </a:p>
          <a:p>
            <a:pPr marL="571500" lvl="1" indent="-342900"/>
            <a:r>
              <a:rPr lang="en-US" sz="2000" dirty="0"/>
              <a:t>Graph Theory</a:t>
            </a:r>
          </a:p>
          <a:p>
            <a:pPr marL="571500" lvl="1" indent="-342900"/>
            <a:r>
              <a:rPr lang="en-US" sz="2000" dirty="0"/>
              <a:t>Algebra</a:t>
            </a:r>
          </a:p>
          <a:p>
            <a:pPr marL="571500" lvl="1" indent="-342900"/>
            <a:r>
              <a:rPr lang="en-US" sz="2000" dirty="0"/>
              <a:t>Topology</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4294967295"/>
          </p:nvPr>
        </p:nvSpPr>
        <p:spPr>
          <a:xfrm>
            <a:off x="94488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Picture Placeholder 2">
            <a:extLst>
              <a:ext uri="{FF2B5EF4-FFF2-40B4-BE49-F238E27FC236}">
                <a16:creationId xmlns:a16="http://schemas.microsoft.com/office/drawing/2014/main" id="{CBB2799E-BD8A-34F6-5BF2-426F42983EAA}"/>
              </a:ext>
            </a:extLst>
          </p:cNvPr>
          <p:cNvSpPr>
            <a:spLocks noGrp="1"/>
          </p:cNvSpPr>
          <p:nvPr>
            <p:ph type="pic" sz="quarter" idx="14"/>
          </p:nvPr>
        </p:nvSpPr>
        <p:spPr/>
        <p:txBody>
          <a:bodyPr/>
          <a:lstStyle/>
          <a:p>
            <a:endParaRPr lang="en-AE"/>
          </a:p>
        </p:txBody>
      </p:sp>
      <p:sp>
        <p:nvSpPr>
          <p:cNvPr id="10" name="Title 3">
            <a:extLst>
              <a:ext uri="{FF2B5EF4-FFF2-40B4-BE49-F238E27FC236}">
                <a16:creationId xmlns:a16="http://schemas.microsoft.com/office/drawing/2014/main" id="{58F5F2BC-E7DF-1B12-BB98-8C12A9D3920C}"/>
              </a:ext>
            </a:extLst>
          </p:cNvPr>
          <p:cNvSpPr txBox="1">
            <a:spLocks/>
          </p:cNvSpPr>
          <p:nvPr/>
        </p:nvSpPr>
        <p:spPr>
          <a:xfrm>
            <a:off x="539496" y="365124"/>
            <a:ext cx="58064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kern="1200">
                <a:solidFill>
                  <a:schemeClr val="bg2"/>
                </a:solidFill>
                <a:latin typeface="Congenial Black" panose="020F0502020204030204" pitchFamily="2" charset="0"/>
                <a:ea typeface="+mj-ea"/>
                <a:cs typeface="+mj-cs"/>
              </a:defRPr>
            </a:lvl1pPr>
          </a:lstStyle>
          <a:p>
            <a:r>
              <a:rPr lang="en-US" dirty="0">
                <a:solidFill>
                  <a:srgbClr val="FFFFFF"/>
                </a:solidFill>
              </a:rPr>
              <a:t>What are Relations?</a:t>
            </a:r>
            <a:endParaRPr lang="en-US" dirty="0"/>
          </a:p>
        </p:txBody>
      </p:sp>
      <p:sp>
        <p:nvSpPr>
          <p:cNvPr id="63" name="Oval 62">
            <a:extLst>
              <a:ext uri="{FF2B5EF4-FFF2-40B4-BE49-F238E27FC236}">
                <a16:creationId xmlns:a16="http://schemas.microsoft.com/office/drawing/2014/main" id="{FFEC2ED0-D75C-2392-7620-E36845A33564}"/>
              </a:ext>
            </a:extLst>
          </p:cNvPr>
          <p:cNvSpPr/>
          <p:nvPr/>
        </p:nvSpPr>
        <p:spPr>
          <a:xfrm rot="19985665">
            <a:off x="6476136" y="4447587"/>
            <a:ext cx="671369" cy="67136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4" name="Oval 63">
            <a:extLst>
              <a:ext uri="{FF2B5EF4-FFF2-40B4-BE49-F238E27FC236}">
                <a16:creationId xmlns:a16="http://schemas.microsoft.com/office/drawing/2014/main" id="{D619D705-5EA3-EAA6-0699-D64B5F043F4E}"/>
              </a:ext>
            </a:extLst>
          </p:cNvPr>
          <p:cNvSpPr/>
          <p:nvPr/>
        </p:nvSpPr>
        <p:spPr>
          <a:xfrm rot="21296633">
            <a:off x="7228242" y="5299549"/>
            <a:ext cx="671369" cy="67136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5" name="Oval 64">
            <a:extLst>
              <a:ext uri="{FF2B5EF4-FFF2-40B4-BE49-F238E27FC236}">
                <a16:creationId xmlns:a16="http://schemas.microsoft.com/office/drawing/2014/main" id="{119EB83F-8CED-F8CC-FBEA-F89254F773C5}"/>
              </a:ext>
            </a:extLst>
          </p:cNvPr>
          <p:cNvSpPr/>
          <p:nvPr/>
        </p:nvSpPr>
        <p:spPr>
          <a:xfrm rot="21198142">
            <a:off x="8053545" y="4287849"/>
            <a:ext cx="671369" cy="67136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E"/>
          </a:p>
        </p:txBody>
      </p:sp>
      <p:sp>
        <p:nvSpPr>
          <p:cNvPr id="66" name="Oval 65">
            <a:extLst>
              <a:ext uri="{FF2B5EF4-FFF2-40B4-BE49-F238E27FC236}">
                <a16:creationId xmlns:a16="http://schemas.microsoft.com/office/drawing/2014/main" id="{093D4AD4-74EF-33D5-965E-04F2CA8EB62F}"/>
              </a:ext>
            </a:extLst>
          </p:cNvPr>
          <p:cNvSpPr/>
          <p:nvPr/>
        </p:nvSpPr>
        <p:spPr>
          <a:xfrm>
            <a:off x="8997027" y="5153938"/>
            <a:ext cx="671369" cy="67136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7" name="Oval 66">
            <a:extLst>
              <a:ext uri="{FF2B5EF4-FFF2-40B4-BE49-F238E27FC236}">
                <a16:creationId xmlns:a16="http://schemas.microsoft.com/office/drawing/2014/main" id="{AC5B3814-89A0-8D52-A6BC-57F5119AA6E1}"/>
              </a:ext>
            </a:extLst>
          </p:cNvPr>
          <p:cNvSpPr/>
          <p:nvPr/>
        </p:nvSpPr>
        <p:spPr>
          <a:xfrm>
            <a:off x="10126181" y="3860791"/>
            <a:ext cx="671369" cy="671369"/>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cxnSp>
        <p:nvCxnSpPr>
          <p:cNvPr id="68" name="Straight Connector 67">
            <a:extLst>
              <a:ext uri="{FF2B5EF4-FFF2-40B4-BE49-F238E27FC236}">
                <a16:creationId xmlns:a16="http://schemas.microsoft.com/office/drawing/2014/main" id="{01461DA9-6F3E-E939-7FBE-2679DB2C697F}"/>
              </a:ext>
            </a:extLst>
          </p:cNvPr>
          <p:cNvCxnSpPr>
            <a:cxnSpLocks/>
            <a:stCxn id="63" idx="6"/>
            <a:endCxn id="65" idx="2"/>
          </p:cNvCxnSpPr>
          <p:nvPr/>
        </p:nvCxnSpPr>
        <p:spPr>
          <a:xfrm>
            <a:off x="7111168" y="4631366"/>
            <a:ext cx="944667" cy="31318"/>
          </a:xfrm>
          <a:prstGeom prst="line">
            <a:avLst/>
          </a:prstGeom>
          <a:ln w="28575">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588D569D-21FC-5B4B-0287-FD3E63039415}"/>
              </a:ext>
            </a:extLst>
          </p:cNvPr>
          <p:cNvCxnSpPr>
            <a:cxnSpLocks/>
            <a:stCxn id="63" idx="4"/>
            <a:endCxn id="64" idx="1"/>
          </p:cNvCxnSpPr>
          <p:nvPr/>
        </p:nvCxnSpPr>
        <p:spPr>
          <a:xfrm>
            <a:off x="6963725" y="5082618"/>
            <a:ext cx="342842" cy="337093"/>
          </a:xfrm>
          <a:prstGeom prst="line">
            <a:avLst/>
          </a:prstGeom>
          <a:ln w="28575">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516B8094-31CF-AF83-F228-9589C54155E5}"/>
              </a:ext>
            </a:extLst>
          </p:cNvPr>
          <p:cNvCxnSpPr>
            <a:stCxn id="64" idx="6"/>
            <a:endCxn id="66" idx="2"/>
          </p:cNvCxnSpPr>
          <p:nvPr/>
        </p:nvCxnSpPr>
        <p:spPr>
          <a:xfrm flipV="1">
            <a:off x="7898305" y="5489623"/>
            <a:ext cx="1098722" cy="116026"/>
          </a:xfrm>
          <a:prstGeom prst="line">
            <a:avLst/>
          </a:prstGeom>
          <a:ln w="28575">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315136C1-7F03-3C48-A58F-2DF4967495CC}"/>
              </a:ext>
            </a:extLst>
          </p:cNvPr>
          <p:cNvCxnSpPr>
            <a:cxnSpLocks/>
            <a:stCxn id="66" idx="7"/>
            <a:endCxn id="67" idx="3"/>
          </p:cNvCxnSpPr>
          <p:nvPr/>
        </p:nvCxnSpPr>
        <p:spPr>
          <a:xfrm flipV="1">
            <a:off x="9570076" y="4433840"/>
            <a:ext cx="654425" cy="818419"/>
          </a:xfrm>
          <a:prstGeom prst="line">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71A66BBC-D7E5-3230-A633-461CB1D44488}"/>
              </a:ext>
            </a:extLst>
          </p:cNvPr>
          <p:cNvCxnSpPr>
            <a:cxnSpLocks/>
            <a:stCxn id="65" idx="6"/>
            <a:endCxn id="67" idx="2"/>
          </p:cNvCxnSpPr>
          <p:nvPr/>
        </p:nvCxnSpPr>
        <p:spPr>
          <a:xfrm flipV="1">
            <a:off x="8722623" y="4196475"/>
            <a:ext cx="1403558" cy="387907"/>
          </a:xfrm>
          <a:prstGeom prst="line">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C22BD3E1-8F4A-98E4-8917-23ADD44DC49C}"/>
              </a:ext>
            </a:extLst>
          </p:cNvPr>
          <p:cNvCxnSpPr>
            <a:cxnSpLocks/>
            <a:stCxn id="64" idx="7"/>
            <a:endCxn id="65" idx="3"/>
          </p:cNvCxnSpPr>
          <p:nvPr/>
        </p:nvCxnSpPr>
        <p:spPr>
          <a:xfrm flipV="1">
            <a:off x="7779448" y="4886962"/>
            <a:ext cx="401719" cy="490913"/>
          </a:xfrm>
          <a:prstGeom prst="line">
            <a:avLst/>
          </a:prstGeom>
          <a:ln w="28575">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668C02CE-6920-2F70-3441-20DA2BB0C77A}"/>
              </a:ext>
            </a:extLst>
          </p:cNvPr>
          <p:cNvCxnSpPr>
            <a:cxnSpLocks/>
            <a:stCxn id="65" idx="5"/>
            <a:endCxn id="66" idx="1"/>
          </p:cNvCxnSpPr>
          <p:nvPr/>
        </p:nvCxnSpPr>
        <p:spPr>
          <a:xfrm>
            <a:off x="8652657" y="4831595"/>
            <a:ext cx="442691" cy="420664"/>
          </a:xfrm>
          <a:prstGeom prst="line">
            <a:avLst/>
          </a:prstGeom>
          <a:ln w="28575">
            <a:headEnd type="none" w="med" len="med"/>
            <a:tailEnd type="triangl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56798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50"/>
                                        <p:tgtEl>
                                          <p:spTgt spid="5">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50"/>
                                        <p:tgtEl>
                                          <p:spTgt spid="5">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250"/>
                                        <p:tgtEl>
                                          <p:spTgt spid="5">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250"/>
                                        <p:tgtEl>
                                          <p:spTgt spid="5">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par>
                          <p:cTn id="35" fill="hold">
                            <p:stCondLst>
                              <p:cond delay="2250"/>
                            </p:stCondLst>
                            <p:childTnLst>
                              <p:par>
                                <p:cTn id="36" presetID="10"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childTnLst>
                          </p:cTn>
                        </p:par>
                        <p:par>
                          <p:cTn id="39" fill="hold">
                            <p:stCondLst>
                              <p:cond delay="2750"/>
                            </p:stCondLst>
                            <p:childTnLst>
                              <p:par>
                                <p:cTn id="40" presetID="10" presetClass="entr" presetSubtype="0" fill="hold"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childTnLst>
                          </p:cTn>
                        </p:par>
                        <p:par>
                          <p:cTn id="43" fill="hold">
                            <p:stCondLst>
                              <p:cond delay="3250"/>
                            </p:stCondLst>
                            <p:childTnLst>
                              <p:par>
                                <p:cTn id="44" presetID="10" presetClass="entr" presetSubtype="0" fill="hold"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par>
                          <p:cTn id="47" fill="hold">
                            <p:stCondLst>
                              <p:cond delay="3750"/>
                            </p:stCondLst>
                            <p:childTnLst>
                              <p:par>
                                <p:cTn id="48" presetID="10" presetClass="entr" presetSubtype="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250"/>
                                        <p:tgtEl>
                                          <p:spTgt spid="6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250"/>
                                        <p:tgtEl>
                                          <p:spTgt spid="6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250"/>
                                        <p:tgtEl>
                                          <p:spTgt spid="6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25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250"/>
                                        <p:tgtEl>
                                          <p:spTgt spid="67"/>
                                        </p:tgtEl>
                                      </p:cBhvr>
                                    </p:animEffect>
                                  </p:childTnLst>
                                </p:cTn>
                              </p:par>
                            </p:childTnLst>
                          </p:cTn>
                        </p:par>
                        <p:par>
                          <p:cTn id="63" fill="hold">
                            <p:stCondLst>
                              <p:cond delay="4000"/>
                            </p:stCondLst>
                            <p:childTnLst>
                              <p:par>
                                <p:cTn id="64" presetID="10" presetClass="entr" presetSubtype="0" fill="hold" nodeType="afterEffect">
                                  <p:stCondLst>
                                    <p:cond delay="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250"/>
                                        <p:tgtEl>
                                          <p:spTgt spid="72"/>
                                        </p:tgtEl>
                                      </p:cBhvr>
                                    </p:animEffect>
                                  </p:childTnLst>
                                </p:cTn>
                              </p:par>
                            </p:childTnLst>
                          </p:cTn>
                        </p:par>
                        <p:par>
                          <p:cTn id="67" fill="hold">
                            <p:stCondLst>
                              <p:cond delay="4250"/>
                            </p:stCondLst>
                            <p:childTnLst>
                              <p:par>
                                <p:cTn id="68" presetID="10" presetClass="entr" presetSubtype="0" fill="hold"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250"/>
                                        <p:tgtEl>
                                          <p:spTgt spid="71"/>
                                        </p:tgtEl>
                                      </p:cBhvr>
                                    </p:animEffect>
                                  </p:childTnLst>
                                </p:cTn>
                              </p:par>
                            </p:childTnLst>
                          </p:cTn>
                        </p:par>
                        <p:par>
                          <p:cTn id="71" fill="hold">
                            <p:stCondLst>
                              <p:cond delay="4500"/>
                            </p:stCondLst>
                            <p:childTnLst>
                              <p:par>
                                <p:cTn id="72" presetID="10" presetClass="entr" presetSubtype="0" fill="hold" nodeType="after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250"/>
                                        <p:tgtEl>
                                          <p:spTgt spid="68"/>
                                        </p:tgtEl>
                                      </p:cBhvr>
                                    </p:animEffect>
                                  </p:childTnLst>
                                </p:cTn>
                              </p:par>
                            </p:childTnLst>
                          </p:cTn>
                        </p:par>
                        <p:par>
                          <p:cTn id="75" fill="hold">
                            <p:stCondLst>
                              <p:cond delay="4750"/>
                            </p:stCondLst>
                            <p:childTnLst>
                              <p:par>
                                <p:cTn id="76" presetID="10" presetClass="entr" presetSubtype="0" fill="hold" nodeType="after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250"/>
                                        <p:tgtEl>
                                          <p:spTgt spid="69"/>
                                        </p:tgtEl>
                                      </p:cBhvr>
                                    </p:animEffect>
                                  </p:childTnLst>
                                </p:cTn>
                              </p:par>
                            </p:childTnLst>
                          </p:cTn>
                        </p:par>
                        <p:par>
                          <p:cTn id="79" fill="hold">
                            <p:stCondLst>
                              <p:cond delay="5000"/>
                            </p:stCondLst>
                            <p:childTnLst>
                              <p:par>
                                <p:cTn id="80" presetID="10" presetClass="entr" presetSubtype="0" fill="hold" nodeType="after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250"/>
                                        <p:tgtEl>
                                          <p:spTgt spid="74"/>
                                        </p:tgtEl>
                                      </p:cBhvr>
                                    </p:animEffect>
                                  </p:childTnLst>
                                </p:cTn>
                              </p:par>
                            </p:childTnLst>
                          </p:cTn>
                        </p:par>
                        <p:par>
                          <p:cTn id="83" fill="hold">
                            <p:stCondLst>
                              <p:cond delay="5250"/>
                            </p:stCondLst>
                            <p:childTnLst>
                              <p:par>
                                <p:cTn id="84" presetID="10" presetClass="entr" presetSubtype="0" fill="hold" nodeType="after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250"/>
                                        <p:tgtEl>
                                          <p:spTgt spid="73"/>
                                        </p:tgtEl>
                                      </p:cBhvr>
                                    </p:animEffect>
                                  </p:childTnLst>
                                </p:cTn>
                              </p:par>
                            </p:childTnLst>
                          </p:cTn>
                        </p:par>
                        <p:par>
                          <p:cTn id="87" fill="hold">
                            <p:stCondLst>
                              <p:cond delay="5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2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4294967295"/>
          </p:nvPr>
        </p:nvSpPr>
        <p:spPr>
          <a:xfrm>
            <a:off x="94488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Title 3">
            <a:extLst>
              <a:ext uri="{FF2B5EF4-FFF2-40B4-BE49-F238E27FC236}">
                <a16:creationId xmlns:a16="http://schemas.microsoft.com/office/drawing/2014/main" id="{58F5F2BC-E7DF-1B12-BB98-8C12A9D3920C}"/>
              </a:ext>
            </a:extLst>
          </p:cNvPr>
          <p:cNvSpPr txBox="1">
            <a:spLocks/>
          </p:cNvSpPr>
          <p:nvPr/>
        </p:nvSpPr>
        <p:spPr>
          <a:xfrm>
            <a:off x="539496" y="365124"/>
            <a:ext cx="58064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kern="1200">
                <a:solidFill>
                  <a:schemeClr val="bg2"/>
                </a:solidFill>
                <a:latin typeface="Congenial Black" panose="020F0502020204030204" pitchFamily="2" charset="0"/>
                <a:ea typeface="+mj-ea"/>
                <a:cs typeface="+mj-cs"/>
              </a:defRPr>
            </a:lvl1pPr>
          </a:lstStyle>
          <a:p>
            <a:r>
              <a:rPr lang="en-US">
                <a:solidFill>
                  <a:srgbClr val="FFFFFF"/>
                </a:solidFill>
              </a:rPr>
              <a:t>What are Relations?</a:t>
            </a:r>
            <a:endParaRPr lang="en-US" dirty="0"/>
          </a:p>
        </p:txBody>
      </p:sp>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4BF88994-5CD0-0827-9746-E98B47D63248}"/>
                  </a:ext>
                </a:extLst>
              </p:cNvPr>
              <p:cNvSpPr/>
              <p:nvPr/>
            </p:nvSpPr>
            <p:spPr>
              <a:xfrm>
                <a:off x="3352800" y="2075330"/>
                <a:ext cx="1143000" cy="914401"/>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4">
                              <a:lumMod val="50000"/>
                            </a:schemeClr>
                          </a:solidFill>
                          <a:latin typeface="Cambria Math" panose="02040503050406030204" pitchFamily="18" charset="0"/>
                        </a:rPr>
                        <m:t>1</m:t>
                      </m:r>
                    </m:oMath>
                  </m:oMathPara>
                </a14:m>
                <a:endParaRPr lang="en-AE" dirty="0">
                  <a:solidFill>
                    <a:schemeClr val="accent4">
                      <a:lumMod val="50000"/>
                    </a:schemeClr>
                  </a:solidFill>
                </a:endParaRPr>
              </a:p>
            </p:txBody>
          </p:sp>
        </mc:Choice>
        <mc:Fallback>
          <p:sp>
            <p:nvSpPr>
              <p:cNvPr id="4" name="Rectangle: Rounded Corners 3">
                <a:extLst>
                  <a:ext uri="{FF2B5EF4-FFF2-40B4-BE49-F238E27FC236}">
                    <a16:creationId xmlns:a16="http://schemas.microsoft.com/office/drawing/2014/main" id="{4BF88994-5CD0-0827-9746-E98B47D63248}"/>
                  </a:ext>
                </a:extLst>
              </p:cNvPr>
              <p:cNvSpPr>
                <a:spLocks noRot="1" noChangeAspect="1" noMove="1" noResize="1" noEditPoints="1" noAdjustHandles="1" noChangeArrowheads="1" noChangeShapeType="1" noTextEdit="1"/>
              </p:cNvSpPr>
              <p:nvPr/>
            </p:nvSpPr>
            <p:spPr>
              <a:xfrm>
                <a:off x="3352800" y="2075330"/>
                <a:ext cx="1143000" cy="914401"/>
              </a:xfrm>
              <a:prstGeom prst="roundRect">
                <a:avLst/>
              </a:prstGeom>
              <a:blipFill>
                <a:blip r:embed="rId2"/>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27" name="Rectangle: Rounded Corners 26">
                <a:extLst>
                  <a:ext uri="{FF2B5EF4-FFF2-40B4-BE49-F238E27FC236}">
                    <a16:creationId xmlns:a16="http://schemas.microsoft.com/office/drawing/2014/main" id="{52307005-9194-165F-C99E-CFF45B02487D}"/>
                  </a:ext>
                </a:extLst>
              </p:cNvPr>
              <p:cNvSpPr/>
              <p:nvPr/>
            </p:nvSpPr>
            <p:spPr>
              <a:xfrm>
                <a:off x="3352800" y="3007661"/>
                <a:ext cx="1143000" cy="914401"/>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4">
                              <a:lumMod val="75000"/>
                            </a:schemeClr>
                          </a:solidFill>
                          <a:latin typeface="Cambria Math" panose="02040503050406030204" pitchFamily="18" charset="0"/>
                        </a:rPr>
                        <m:t>2</m:t>
                      </m:r>
                    </m:oMath>
                  </m:oMathPara>
                </a14:m>
                <a:endParaRPr lang="en-AE" dirty="0">
                  <a:solidFill>
                    <a:schemeClr val="accent4">
                      <a:lumMod val="75000"/>
                    </a:schemeClr>
                  </a:solidFill>
                </a:endParaRPr>
              </a:p>
            </p:txBody>
          </p:sp>
        </mc:Choice>
        <mc:Fallback>
          <p:sp>
            <p:nvSpPr>
              <p:cNvPr id="27" name="Rectangle: Rounded Corners 26">
                <a:extLst>
                  <a:ext uri="{FF2B5EF4-FFF2-40B4-BE49-F238E27FC236}">
                    <a16:creationId xmlns:a16="http://schemas.microsoft.com/office/drawing/2014/main" id="{52307005-9194-165F-C99E-CFF45B02487D}"/>
                  </a:ext>
                </a:extLst>
              </p:cNvPr>
              <p:cNvSpPr>
                <a:spLocks noRot="1" noChangeAspect="1" noMove="1" noResize="1" noEditPoints="1" noAdjustHandles="1" noChangeArrowheads="1" noChangeShapeType="1" noTextEdit="1"/>
              </p:cNvSpPr>
              <p:nvPr/>
            </p:nvSpPr>
            <p:spPr>
              <a:xfrm>
                <a:off x="3352800" y="3007661"/>
                <a:ext cx="1143000" cy="914401"/>
              </a:xfrm>
              <a:prstGeom prst="roundRect">
                <a:avLst/>
              </a:prstGeom>
              <a:blipFill>
                <a:blip r:embed="rId3"/>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28" name="Rectangle: Rounded Corners 27">
                <a:extLst>
                  <a:ext uri="{FF2B5EF4-FFF2-40B4-BE49-F238E27FC236}">
                    <a16:creationId xmlns:a16="http://schemas.microsoft.com/office/drawing/2014/main" id="{1532EFC1-6C1F-AAE5-89C0-11B4B0786AF6}"/>
                  </a:ext>
                </a:extLst>
              </p:cNvPr>
              <p:cNvSpPr/>
              <p:nvPr/>
            </p:nvSpPr>
            <p:spPr>
              <a:xfrm>
                <a:off x="3352800" y="3939992"/>
                <a:ext cx="1143000" cy="914401"/>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4">
                              <a:lumMod val="60000"/>
                              <a:lumOff val="40000"/>
                            </a:schemeClr>
                          </a:solidFill>
                          <a:latin typeface="Cambria Math" panose="02040503050406030204" pitchFamily="18" charset="0"/>
                        </a:rPr>
                        <m:t>3</m:t>
                      </m:r>
                    </m:oMath>
                  </m:oMathPara>
                </a14:m>
                <a:endParaRPr lang="en-AE" dirty="0">
                  <a:solidFill>
                    <a:schemeClr val="accent4">
                      <a:lumMod val="60000"/>
                      <a:lumOff val="40000"/>
                    </a:schemeClr>
                  </a:solidFill>
                </a:endParaRPr>
              </a:p>
            </p:txBody>
          </p:sp>
        </mc:Choice>
        <mc:Fallback>
          <p:sp>
            <p:nvSpPr>
              <p:cNvPr id="28" name="Rectangle: Rounded Corners 27">
                <a:extLst>
                  <a:ext uri="{FF2B5EF4-FFF2-40B4-BE49-F238E27FC236}">
                    <a16:creationId xmlns:a16="http://schemas.microsoft.com/office/drawing/2014/main" id="{1532EFC1-6C1F-AAE5-89C0-11B4B0786AF6}"/>
                  </a:ext>
                </a:extLst>
              </p:cNvPr>
              <p:cNvSpPr>
                <a:spLocks noRot="1" noChangeAspect="1" noMove="1" noResize="1" noEditPoints="1" noAdjustHandles="1" noChangeArrowheads="1" noChangeShapeType="1" noTextEdit="1"/>
              </p:cNvSpPr>
              <p:nvPr/>
            </p:nvSpPr>
            <p:spPr>
              <a:xfrm>
                <a:off x="3352800" y="3939992"/>
                <a:ext cx="1143000" cy="914401"/>
              </a:xfrm>
              <a:prstGeom prst="roundRect">
                <a:avLst/>
              </a:prstGeom>
              <a:blipFill>
                <a:blip r:embed="rId4"/>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29" name="Rectangle: Rounded Corners 28">
                <a:extLst>
                  <a:ext uri="{FF2B5EF4-FFF2-40B4-BE49-F238E27FC236}">
                    <a16:creationId xmlns:a16="http://schemas.microsoft.com/office/drawing/2014/main" id="{F4421E04-7282-5125-395F-F45F557F0644}"/>
                  </a:ext>
                </a:extLst>
              </p:cNvPr>
              <p:cNvSpPr/>
              <p:nvPr/>
            </p:nvSpPr>
            <p:spPr>
              <a:xfrm>
                <a:off x="3352800" y="4872323"/>
                <a:ext cx="1143000" cy="914401"/>
              </a:xfrm>
              <a:prstGeom prst="round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4">
                              <a:lumMod val="40000"/>
                              <a:lumOff val="60000"/>
                            </a:schemeClr>
                          </a:solidFill>
                          <a:latin typeface="Cambria Math" panose="02040503050406030204" pitchFamily="18" charset="0"/>
                        </a:rPr>
                        <m:t>4</m:t>
                      </m:r>
                    </m:oMath>
                  </m:oMathPara>
                </a14:m>
                <a:endParaRPr lang="en-AE" dirty="0">
                  <a:solidFill>
                    <a:schemeClr val="accent4">
                      <a:lumMod val="40000"/>
                      <a:lumOff val="60000"/>
                    </a:schemeClr>
                  </a:solidFill>
                </a:endParaRPr>
              </a:p>
            </p:txBody>
          </p:sp>
        </mc:Choice>
        <mc:Fallback>
          <p:sp>
            <p:nvSpPr>
              <p:cNvPr id="29" name="Rectangle: Rounded Corners 28">
                <a:extLst>
                  <a:ext uri="{FF2B5EF4-FFF2-40B4-BE49-F238E27FC236}">
                    <a16:creationId xmlns:a16="http://schemas.microsoft.com/office/drawing/2014/main" id="{F4421E04-7282-5125-395F-F45F557F0644}"/>
                  </a:ext>
                </a:extLst>
              </p:cNvPr>
              <p:cNvSpPr>
                <a:spLocks noRot="1" noChangeAspect="1" noMove="1" noResize="1" noEditPoints="1" noAdjustHandles="1" noChangeArrowheads="1" noChangeShapeType="1" noTextEdit="1"/>
              </p:cNvSpPr>
              <p:nvPr/>
            </p:nvSpPr>
            <p:spPr>
              <a:xfrm>
                <a:off x="3352800" y="4872323"/>
                <a:ext cx="1143000" cy="914401"/>
              </a:xfrm>
              <a:prstGeom prst="roundRect">
                <a:avLst/>
              </a:prstGeom>
              <a:blipFill>
                <a:blip r:embed="rId5"/>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3541E42B-6C08-3A2C-D52B-41FE15A4FB89}"/>
                  </a:ext>
                </a:extLst>
              </p:cNvPr>
              <p:cNvSpPr/>
              <p:nvPr/>
            </p:nvSpPr>
            <p:spPr>
              <a:xfrm>
                <a:off x="3352800" y="1600200"/>
                <a:ext cx="1143000" cy="4572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i="0" dirty="0" smtClean="0">
                          <a:solidFill>
                            <a:schemeClr val="bg1"/>
                          </a:solidFill>
                          <a:latin typeface="Cambria Math" panose="02040503050406030204" pitchFamily="18" charset="0"/>
                        </a:rPr>
                        <m:t>Domai</m:t>
                      </m:r>
                      <m:r>
                        <m:rPr>
                          <m:nor/>
                        </m:rPr>
                        <a:rPr lang="en-US" i="0" dirty="0">
                          <a:solidFill>
                            <a:schemeClr val="bg1"/>
                          </a:solidFill>
                          <a:latin typeface="Cambria Math" panose="02040503050406030204" pitchFamily="18" charset="0"/>
                        </a:rPr>
                        <m:t>n</m:t>
                      </m:r>
                    </m:oMath>
                  </m:oMathPara>
                </a14:m>
                <a:endParaRPr lang="en-AE" dirty="0">
                  <a:solidFill>
                    <a:schemeClr val="bg1"/>
                  </a:solidFill>
                </a:endParaRPr>
              </a:p>
            </p:txBody>
          </p:sp>
        </mc:Choice>
        <mc:Fallback>
          <p:sp>
            <p:nvSpPr>
              <p:cNvPr id="30" name="Rectangle 29">
                <a:extLst>
                  <a:ext uri="{FF2B5EF4-FFF2-40B4-BE49-F238E27FC236}">
                    <a16:creationId xmlns:a16="http://schemas.microsoft.com/office/drawing/2014/main" id="{3541E42B-6C08-3A2C-D52B-41FE15A4FB89}"/>
                  </a:ext>
                </a:extLst>
              </p:cNvPr>
              <p:cNvSpPr>
                <a:spLocks noRot="1" noChangeAspect="1" noMove="1" noResize="1" noEditPoints="1" noAdjustHandles="1" noChangeArrowheads="1" noChangeShapeType="1" noTextEdit="1"/>
              </p:cNvSpPr>
              <p:nvPr/>
            </p:nvSpPr>
            <p:spPr>
              <a:xfrm>
                <a:off x="3352800" y="1600200"/>
                <a:ext cx="1143000" cy="457200"/>
              </a:xfrm>
              <a:prstGeom prst="rect">
                <a:avLst/>
              </a:prstGeom>
              <a:blipFill>
                <a:blip r:embed="rId6"/>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1" name="Rectangle: Rounded Corners 30">
                <a:extLst>
                  <a:ext uri="{FF2B5EF4-FFF2-40B4-BE49-F238E27FC236}">
                    <a16:creationId xmlns:a16="http://schemas.microsoft.com/office/drawing/2014/main" id="{4D22764D-1B70-73D7-4476-5A25C64F19B2}"/>
                  </a:ext>
                </a:extLst>
              </p:cNvPr>
              <p:cNvSpPr/>
              <p:nvPr/>
            </p:nvSpPr>
            <p:spPr>
              <a:xfrm>
                <a:off x="7696200" y="2075330"/>
                <a:ext cx="1143000" cy="91440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𝐴</m:t>
                      </m:r>
                    </m:oMath>
                  </m:oMathPara>
                </a14:m>
                <a:endParaRPr lang="en-AE" dirty="0">
                  <a:solidFill>
                    <a:schemeClr val="accent6">
                      <a:lumMod val="50000"/>
                    </a:schemeClr>
                  </a:solidFill>
                </a:endParaRPr>
              </a:p>
            </p:txBody>
          </p:sp>
        </mc:Choice>
        <mc:Fallback>
          <p:sp>
            <p:nvSpPr>
              <p:cNvPr id="31" name="Rectangle: Rounded Corners 30">
                <a:extLst>
                  <a:ext uri="{FF2B5EF4-FFF2-40B4-BE49-F238E27FC236}">
                    <a16:creationId xmlns:a16="http://schemas.microsoft.com/office/drawing/2014/main" id="{4D22764D-1B70-73D7-4476-5A25C64F19B2}"/>
                  </a:ext>
                </a:extLst>
              </p:cNvPr>
              <p:cNvSpPr>
                <a:spLocks noRot="1" noChangeAspect="1" noMove="1" noResize="1" noEditPoints="1" noAdjustHandles="1" noChangeArrowheads="1" noChangeShapeType="1" noTextEdit="1"/>
              </p:cNvSpPr>
              <p:nvPr/>
            </p:nvSpPr>
            <p:spPr>
              <a:xfrm>
                <a:off x="7696200" y="2075330"/>
                <a:ext cx="1143000" cy="914401"/>
              </a:xfrm>
              <a:prstGeom prst="roundRect">
                <a:avLst/>
              </a:prstGeom>
              <a:blipFill>
                <a:blip r:embed="rId7"/>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2" name="Rectangle: Rounded Corners 31">
                <a:extLst>
                  <a:ext uri="{FF2B5EF4-FFF2-40B4-BE49-F238E27FC236}">
                    <a16:creationId xmlns:a16="http://schemas.microsoft.com/office/drawing/2014/main" id="{AF7209F0-944F-463A-9CCF-2EBE45B803BD}"/>
                  </a:ext>
                </a:extLst>
              </p:cNvPr>
              <p:cNvSpPr/>
              <p:nvPr/>
            </p:nvSpPr>
            <p:spPr>
              <a:xfrm>
                <a:off x="7696200" y="3007661"/>
                <a:ext cx="1143000" cy="91440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75000"/>
                            </a:schemeClr>
                          </a:solidFill>
                          <a:latin typeface="Cambria Math" panose="02040503050406030204" pitchFamily="18" charset="0"/>
                        </a:rPr>
                        <m:t>𝐵</m:t>
                      </m:r>
                    </m:oMath>
                  </m:oMathPara>
                </a14:m>
                <a:endParaRPr lang="en-AE" dirty="0">
                  <a:solidFill>
                    <a:schemeClr val="accent6">
                      <a:lumMod val="75000"/>
                    </a:schemeClr>
                  </a:solidFill>
                </a:endParaRPr>
              </a:p>
            </p:txBody>
          </p:sp>
        </mc:Choice>
        <mc:Fallback>
          <p:sp>
            <p:nvSpPr>
              <p:cNvPr id="32" name="Rectangle: Rounded Corners 31">
                <a:extLst>
                  <a:ext uri="{FF2B5EF4-FFF2-40B4-BE49-F238E27FC236}">
                    <a16:creationId xmlns:a16="http://schemas.microsoft.com/office/drawing/2014/main" id="{AF7209F0-944F-463A-9CCF-2EBE45B803BD}"/>
                  </a:ext>
                </a:extLst>
              </p:cNvPr>
              <p:cNvSpPr>
                <a:spLocks noRot="1" noChangeAspect="1" noMove="1" noResize="1" noEditPoints="1" noAdjustHandles="1" noChangeArrowheads="1" noChangeShapeType="1" noTextEdit="1"/>
              </p:cNvSpPr>
              <p:nvPr/>
            </p:nvSpPr>
            <p:spPr>
              <a:xfrm>
                <a:off x="7696200" y="3007661"/>
                <a:ext cx="1143000" cy="914401"/>
              </a:xfrm>
              <a:prstGeom prst="roundRect">
                <a:avLst/>
              </a:prstGeom>
              <a:blipFill>
                <a:blip r:embed="rId8"/>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3" name="Rectangle: Rounded Corners 32">
                <a:extLst>
                  <a:ext uri="{FF2B5EF4-FFF2-40B4-BE49-F238E27FC236}">
                    <a16:creationId xmlns:a16="http://schemas.microsoft.com/office/drawing/2014/main" id="{C96EE284-1F1F-2568-95DE-440793E2D088}"/>
                  </a:ext>
                </a:extLst>
              </p:cNvPr>
              <p:cNvSpPr/>
              <p:nvPr/>
            </p:nvSpPr>
            <p:spPr>
              <a:xfrm>
                <a:off x="7696200" y="3939992"/>
                <a:ext cx="1143000" cy="914401"/>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60000"/>
                              <a:lumOff val="40000"/>
                            </a:schemeClr>
                          </a:solidFill>
                          <a:latin typeface="Cambria Math" panose="02040503050406030204" pitchFamily="18" charset="0"/>
                        </a:rPr>
                        <m:t>𝐶</m:t>
                      </m:r>
                    </m:oMath>
                  </m:oMathPara>
                </a14:m>
                <a:endParaRPr lang="en-AE" dirty="0">
                  <a:solidFill>
                    <a:schemeClr val="accent6">
                      <a:lumMod val="60000"/>
                      <a:lumOff val="40000"/>
                    </a:schemeClr>
                  </a:solidFill>
                </a:endParaRPr>
              </a:p>
            </p:txBody>
          </p:sp>
        </mc:Choice>
        <mc:Fallback>
          <p:sp>
            <p:nvSpPr>
              <p:cNvPr id="33" name="Rectangle: Rounded Corners 32">
                <a:extLst>
                  <a:ext uri="{FF2B5EF4-FFF2-40B4-BE49-F238E27FC236}">
                    <a16:creationId xmlns:a16="http://schemas.microsoft.com/office/drawing/2014/main" id="{C96EE284-1F1F-2568-95DE-440793E2D088}"/>
                  </a:ext>
                </a:extLst>
              </p:cNvPr>
              <p:cNvSpPr>
                <a:spLocks noRot="1" noChangeAspect="1" noMove="1" noResize="1" noEditPoints="1" noAdjustHandles="1" noChangeArrowheads="1" noChangeShapeType="1" noTextEdit="1"/>
              </p:cNvSpPr>
              <p:nvPr/>
            </p:nvSpPr>
            <p:spPr>
              <a:xfrm>
                <a:off x="7696200" y="3939992"/>
                <a:ext cx="1143000" cy="914401"/>
              </a:xfrm>
              <a:prstGeom prst="roundRect">
                <a:avLst/>
              </a:prstGeom>
              <a:blipFill>
                <a:blip r:embed="rId9"/>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4" name="Rectangle: Rounded Corners 33">
                <a:extLst>
                  <a:ext uri="{FF2B5EF4-FFF2-40B4-BE49-F238E27FC236}">
                    <a16:creationId xmlns:a16="http://schemas.microsoft.com/office/drawing/2014/main" id="{4B03EB8F-B1D8-66D6-37F7-00D06E8CB2ED}"/>
                  </a:ext>
                </a:extLst>
              </p:cNvPr>
              <p:cNvSpPr/>
              <p:nvPr/>
            </p:nvSpPr>
            <p:spPr>
              <a:xfrm>
                <a:off x="7696200" y="4872323"/>
                <a:ext cx="1143000" cy="914401"/>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40000"/>
                              <a:lumOff val="60000"/>
                            </a:schemeClr>
                          </a:solidFill>
                          <a:latin typeface="Cambria Math" panose="02040503050406030204" pitchFamily="18" charset="0"/>
                        </a:rPr>
                        <m:t>𝐷</m:t>
                      </m:r>
                    </m:oMath>
                  </m:oMathPara>
                </a14:m>
                <a:endParaRPr lang="en-AE" dirty="0">
                  <a:solidFill>
                    <a:schemeClr val="accent6">
                      <a:lumMod val="40000"/>
                      <a:lumOff val="60000"/>
                    </a:schemeClr>
                  </a:solidFill>
                </a:endParaRPr>
              </a:p>
            </p:txBody>
          </p:sp>
        </mc:Choice>
        <mc:Fallback>
          <p:sp>
            <p:nvSpPr>
              <p:cNvPr id="34" name="Rectangle: Rounded Corners 33">
                <a:extLst>
                  <a:ext uri="{FF2B5EF4-FFF2-40B4-BE49-F238E27FC236}">
                    <a16:creationId xmlns:a16="http://schemas.microsoft.com/office/drawing/2014/main" id="{4B03EB8F-B1D8-66D6-37F7-00D06E8CB2ED}"/>
                  </a:ext>
                </a:extLst>
              </p:cNvPr>
              <p:cNvSpPr>
                <a:spLocks noRot="1" noChangeAspect="1" noMove="1" noResize="1" noEditPoints="1" noAdjustHandles="1" noChangeArrowheads="1" noChangeShapeType="1" noTextEdit="1"/>
              </p:cNvSpPr>
              <p:nvPr/>
            </p:nvSpPr>
            <p:spPr>
              <a:xfrm>
                <a:off x="7696200" y="4872323"/>
                <a:ext cx="1143000" cy="914401"/>
              </a:xfrm>
              <a:prstGeom prst="roundRect">
                <a:avLst/>
              </a:prstGeom>
              <a:blipFill>
                <a:blip r:embed="rId10"/>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DF24D2A5-35FD-B957-03EB-06045CB3806F}"/>
                  </a:ext>
                </a:extLst>
              </p:cNvPr>
              <p:cNvSpPr/>
              <p:nvPr/>
            </p:nvSpPr>
            <p:spPr>
              <a:xfrm>
                <a:off x="7696200" y="1600200"/>
                <a:ext cx="1143000"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i="0" dirty="0" smtClean="0">
                          <a:solidFill>
                            <a:schemeClr val="bg1"/>
                          </a:solidFill>
                          <a:latin typeface="Cambria Math" panose="02040503050406030204" pitchFamily="18" charset="0"/>
                        </a:rPr>
                        <m:t>Range</m:t>
                      </m:r>
                    </m:oMath>
                  </m:oMathPara>
                </a14:m>
                <a:endParaRPr lang="en-AE" dirty="0">
                  <a:solidFill>
                    <a:schemeClr val="bg1"/>
                  </a:solidFill>
                </a:endParaRPr>
              </a:p>
            </p:txBody>
          </p:sp>
        </mc:Choice>
        <mc:Fallback>
          <p:sp>
            <p:nvSpPr>
              <p:cNvPr id="35" name="Rectangle 34">
                <a:extLst>
                  <a:ext uri="{FF2B5EF4-FFF2-40B4-BE49-F238E27FC236}">
                    <a16:creationId xmlns:a16="http://schemas.microsoft.com/office/drawing/2014/main" id="{DF24D2A5-35FD-B957-03EB-06045CB3806F}"/>
                  </a:ext>
                </a:extLst>
              </p:cNvPr>
              <p:cNvSpPr>
                <a:spLocks noRot="1" noChangeAspect="1" noMove="1" noResize="1" noEditPoints="1" noAdjustHandles="1" noChangeArrowheads="1" noChangeShapeType="1" noTextEdit="1"/>
              </p:cNvSpPr>
              <p:nvPr/>
            </p:nvSpPr>
            <p:spPr>
              <a:xfrm>
                <a:off x="7696200" y="1600200"/>
                <a:ext cx="1143000" cy="457200"/>
              </a:xfrm>
              <a:prstGeom prst="rect">
                <a:avLst/>
              </a:prstGeom>
              <a:blipFill>
                <a:blip r:embed="rId11"/>
                <a:stretch>
                  <a:fillRect b="-1333"/>
                </a:stretch>
              </a:blipFill>
              <a:ln>
                <a:noFill/>
              </a:ln>
            </p:spPr>
            <p:txBody>
              <a:bodyPr/>
              <a:lstStyle/>
              <a:p>
                <a:r>
                  <a:rPr lang="en-AE">
                    <a:noFill/>
                  </a:rPr>
                  <a:t> </a:t>
                </a:r>
              </a:p>
            </p:txBody>
          </p:sp>
        </mc:Fallback>
      </mc:AlternateContent>
      <p:cxnSp>
        <p:nvCxnSpPr>
          <p:cNvPr id="39" name="Straight Arrow Connector 38">
            <a:extLst>
              <a:ext uri="{FF2B5EF4-FFF2-40B4-BE49-F238E27FC236}">
                <a16:creationId xmlns:a16="http://schemas.microsoft.com/office/drawing/2014/main" id="{DF15C12D-9935-0223-3279-2F3175F877FE}"/>
              </a:ext>
            </a:extLst>
          </p:cNvPr>
          <p:cNvCxnSpPr>
            <a:cxnSpLocks/>
            <a:stCxn id="4" idx="3"/>
            <a:endCxn id="32" idx="1"/>
          </p:cNvCxnSpPr>
          <p:nvPr/>
        </p:nvCxnSpPr>
        <p:spPr>
          <a:xfrm>
            <a:off x="4495800" y="2532531"/>
            <a:ext cx="3200400" cy="9323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297FDDD-0B26-33AF-677D-B2EB1A23659E}"/>
              </a:ext>
            </a:extLst>
          </p:cNvPr>
          <p:cNvCxnSpPr>
            <a:stCxn id="27" idx="3"/>
            <a:endCxn id="33" idx="1"/>
          </p:cNvCxnSpPr>
          <p:nvPr/>
        </p:nvCxnSpPr>
        <p:spPr>
          <a:xfrm>
            <a:off x="4495800" y="3464862"/>
            <a:ext cx="3200400" cy="9323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F371D11-2A5E-1ACB-6E5D-D91A027F8FCF}"/>
              </a:ext>
            </a:extLst>
          </p:cNvPr>
          <p:cNvCxnSpPr>
            <a:stCxn id="28" idx="3"/>
            <a:endCxn id="34" idx="1"/>
          </p:cNvCxnSpPr>
          <p:nvPr/>
        </p:nvCxnSpPr>
        <p:spPr>
          <a:xfrm>
            <a:off x="4495800" y="4397193"/>
            <a:ext cx="3200400" cy="9323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5E58AF7-FDF4-4A75-A5F2-0FF822919DCE}"/>
              </a:ext>
            </a:extLst>
          </p:cNvPr>
          <p:cNvCxnSpPr>
            <a:stCxn id="29" idx="3"/>
            <a:endCxn id="31" idx="1"/>
          </p:cNvCxnSpPr>
          <p:nvPr/>
        </p:nvCxnSpPr>
        <p:spPr>
          <a:xfrm flipV="1">
            <a:off x="4495800" y="2532531"/>
            <a:ext cx="3200400" cy="27969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721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250"/>
                                        <p:tgtEl>
                                          <p:spTgt spid="35"/>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5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250"/>
                                        <p:tgtEl>
                                          <p:spTgt spid="27"/>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25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250"/>
                                        <p:tgtEl>
                                          <p:spTgt spid="33"/>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25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75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left)">
                                      <p:cBhvr>
                                        <p:cTn id="48" dur="75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75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4294967295"/>
          </p:nvPr>
        </p:nvSpPr>
        <p:spPr>
          <a:xfrm>
            <a:off x="94488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Title 3">
            <a:extLst>
              <a:ext uri="{FF2B5EF4-FFF2-40B4-BE49-F238E27FC236}">
                <a16:creationId xmlns:a16="http://schemas.microsoft.com/office/drawing/2014/main" id="{58F5F2BC-E7DF-1B12-BB98-8C12A9D3920C}"/>
              </a:ext>
            </a:extLst>
          </p:cNvPr>
          <p:cNvSpPr txBox="1">
            <a:spLocks/>
          </p:cNvSpPr>
          <p:nvPr/>
        </p:nvSpPr>
        <p:spPr>
          <a:xfrm>
            <a:off x="539496" y="365124"/>
            <a:ext cx="58064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kern="1200">
                <a:solidFill>
                  <a:schemeClr val="bg2"/>
                </a:solidFill>
                <a:latin typeface="Congenial Black" panose="020F0502020204030204" pitchFamily="2" charset="0"/>
                <a:ea typeface="+mj-ea"/>
                <a:cs typeface="+mj-cs"/>
              </a:defRPr>
            </a:lvl1pPr>
          </a:lstStyle>
          <a:p>
            <a:r>
              <a:rPr lang="en-US" dirty="0">
                <a:solidFill>
                  <a:srgbClr val="FFFFFF"/>
                </a:solidFill>
              </a:rPr>
              <a:t>What are Relations?</a:t>
            </a:r>
            <a:endParaRPr lang="en-US" dirty="0"/>
          </a:p>
        </p:txBody>
      </p:sp>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4BF88994-5CD0-0827-9746-E98B47D63248}"/>
                  </a:ext>
                </a:extLst>
              </p:cNvPr>
              <p:cNvSpPr/>
              <p:nvPr/>
            </p:nvSpPr>
            <p:spPr>
              <a:xfrm>
                <a:off x="952500" y="2075330"/>
                <a:ext cx="1143000" cy="914401"/>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4">
                              <a:lumMod val="50000"/>
                            </a:schemeClr>
                          </a:solidFill>
                          <a:latin typeface="Cambria Math" panose="02040503050406030204" pitchFamily="18" charset="0"/>
                        </a:rPr>
                        <m:t>1</m:t>
                      </m:r>
                    </m:oMath>
                  </m:oMathPara>
                </a14:m>
                <a:endParaRPr lang="en-AE" dirty="0">
                  <a:solidFill>
                    <a:schemeClr val="accent4">
                      <a:lumMod val="50000"/>
                    </a:schemeClr>
                  </a:solidFill>
                </a:endParaRPr>
              </a:p>
            </p:txBody>
          </p:sp>
        </mc:Choice>
        <mc:Fallback>
          <p:sp>
            <p:nvSpPr>
              <p:cNvPr id="4" name="Rectangle: Rounded Corners 3">
                <a:extLst>
                  <a:ext uri="{FF2B5EF4-FFF2-40B4-BE49-F238E27FC236}">
                    <a16:creationId xmlns:a16="http://schemas.microsoft.com/office/drawing/2014/main" id="{4BF88994-5CD0-0827-9746-E98B47D63248}"/>
                  </a:ext>
                </a:extLst>
              </p:cNvPr>
              <p:cNvSpPr>
                <a:spLocks noRot="1" noChangeAspect="1" noMove="1" noResize="1" noEditPoints="1" noAdjustHandles="1" noChangeArrowheads="1" noChangeShapeType="1" noTextEdit="1"/>
              </p:cNvSpPr>
              <p:nvPr/>
            </p:nvSpPr>
            <p:spPr>
              <a:xfrm>
                <a:off x="952500" y="2075330"/>
                <a:ext cx="1143000" cy="914401"/>
              </a:xfrm>
              <a:prstGeom prst="roundRect">
                <a:avLst/>
              </a:prstGeom>
              <a:blipFill>
                <a:blip r:embed="rId2"/>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27" name="Rectangle: Rounded Corners 26">
                <a:extLst>
                  <a:ext uri="{FF2B5EF4-FFF2-40B4-BE49-F238E27FC236}">
                    <a16:creationId xmlns:a16="http://schemas.microsoft.com/office/drawing/2014/main" id="{52307005-9194-165F-C99E-CFF45B02487D}"/>
                  </a:ext>
                </a:extLst>
              </p:cNvPr>
              <p:cNvSpPr/>
              <p:nvPr/>
            </p:nvSpPr>
            <p:spPr>
              <a:xfrm>
                <a:off x="952500" y="3007661"/>
                <a:ext cx="1143000" cy="914401"/>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4">
                              <a:lumMod val="75000"/>
                            </a:schemeClr>
                          </a:solidFill>
                          <a:latin typeface="Cambria Math" panose="02040503050406030204" pitchFamily="18" charset="0"/>
                        </a:rPr>
                        <m:t>2</m:t>
                      </m:r>
                    </m:oMath>
                  </m:oMathPara>
                </a14:m>
                <a:endParaRPr lang="en-AE" dirty="0">
                  <a:solidFill>
                    <a:schemeClr val="accent4">
                      <a:lumMod val="75000"/>
                    </a:schemeClr>
                  </a:solidFill>
                </a:endParaRPr>
              </a:p>
            </p:txBody>
          </p:sp>
        </mc:Choice>
        <mc:Fallback>
          <p:sp>
            <p:nvSpPr>
              <p:cNvPr id="27" name="Rectangle: Rounded Corners 26">
                <a:extLst>
                  <a:ext uri="{FF2B5EF4-FFF2-40B4-BE49-F238E27FC236}">
                    <a16:creationId xmlns:a16="http://schemas.microsoft.com/office/drawing/2014/main" id="{52307005-9194-165F-C99E-CFF45B02487D}"/>
                  </a:ext>
                </a:extLst>
              </p:cNvPr>
              <p:cNvSpPr>
                <a:spLocks noRot="1" noChangeAspect="1" noMove="1" noResize="1" noEditPoints="1" noAdjustHandles="1" noChangeArrowheads="1" noChangeShapeType="1" noTextEdit="1"/>
              </p:cNvSpPr>
              <p:nvPr/>
            </p:nvSpPr>
            <p:spPr>
              <a:xfrm>
                <a:off x="952500" y="3007661"/>
                <a:ext cx="1143000" cy="914401"/>
              </a:xfrm>
              <a:prstGeom prst="roundRect">
                <a:avLst/>
              </a:prstGeom>
              <a:blipFill>
                <a:blip r:embed="rId3"/>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28" name="Rectangle: Rounded Corners 27">
                <a:extLst>
                  <a:ext uri="{FF2B5EF4-FFF2-40B4-BE49-F238E27FC236}">
                    <a16:creationId xmlns:a16="http://schemas.microsoft.com/office/drawing/2014/main" id="{1532EFC1-6C1F-AAE5-89C0-11B4B0786AF6}"/>
                  </a:ext>
                </a:extLst>
              </p:cNvPr>
              <p:cNvSpPr/>
              <p:nvPr/>
            </p:nvSpPr>
            <p:spPr>
              <a:xfrm>
                <a:off x="952500" y="3939992"/>
                <a:ext cx="1143000" cy="914401"/>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4">
                              <a:lumMod val="60000"/>
                              <a:lumOff val="40000"/>
                            </a:schemeClr>
                          </a:solidFill>
                          <a:latin typeface="Cambria Math" panose="02040503050406030204" pitchFamily="18" charset="0"/>
                        </a:rPr>
                        <m:t>3</m:t>
                      </m:r>
                    </m:oMath>
                  </m:oMathPara>
                </a14:m>
                <a:endParaRPr lang="en-AE" dirty="0">
                  <a:solidFill>
                    <a:schemeClr val="accent4">
                      <a:lumMod val="60000"/>
                      <a:lumOff val="40000"/>
                    </a:schemeClr>
                  </a:solidFill>
                </a:endParaRPr>
              </a:p>
            </p:txBody>
          </p:sp>
        </mc:Choice>
        <mc:Fallback>
          <p:sp>
            <p:nvSpPr>
              <p:cNvPr id="28" name="Rectangle: Rounded Corners 27">
                <a:extLst>
                  <a:ext uri="{FF2B5EF4-FFF2-40B4-BE49-F238E27FC236}">
                    <a16:creationId xmlns:a16="http://schemas.microsoft.com/office/drawing/2014/main" id="{1532EFC1-6C1F-AAE5-89C0-11B4B0786AF6}"/>
                  </a:ext>
                </a:extLst>
              </p:cNvPr>
              <p:cNvSpPr>
                <a:spLocks noRot="1" noChangeAspect="1" noMove="1" noResize="1" noEditPoints="1" noAdjustHandles="1" noChangeArrowheads="1" noChangeShapeType="1" noTextEdit="1"/>
              </p:cNvSpPr>
              <p:nvPr/>
            </p:nvSpPr>
            <p:spPr>
              <a:xfrm>
                <a:off x="952500" y="3939992"/>
                <a:ext cx="1143000" cy="914401"/>
              </a:xfrm>
              <a:prstGeom prst="roundRect">
                <a:avLst/>
              </a:prstGeom>
              <a:blipFill>
                <a:blip r:embed="rId4"/>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29" name="Rectangle: Rounded Corners 28">
                <a:extLst>
                  <a:ext uri="{FF2B5EF4-FFF2-40B4-BE49-F238E27FC236}">
                    <a16:creationId xmlns:a16="http://schemas.microsoft.com/office/drawing/2014/main" id="{F4421E04-7282-5125-395F-F45F557F0644}"/>
                  </a:ext>
                </a:extLst>
              </p:cNvPr>
              <p:cNvSpPr/>
              <p:nvPr/>
            </p:nvSpPr>
            <p:spPr>
              <a:xfrm>
                <a:off x="952500" y="4872323"/>
                <a:ext cx="1143000" cy="914401"/>
              </a:xfrm>
              <a:prstGeom prst="round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4">
                              <a:lumMod val="40000"/>
                              <a:lumOff val="60000"/>
                            </a:schemeClr>
                          </a:solidFill>
                          <a:latin typeface="Cambria Math" panose="02040503050406030204" pitchFamily="18" charset="0"/>
                        </a:rPr>
                        <m:t>4</m:t>
                      </m:r>
                    </m:oMath>
                  </m:oMathPara>
                </a14:m>
                <a:endParaRPr lang="en-AE" dirty="0">
                  <a:solidFill>
                    <a:schemeClr val="accent4">
                      <a:lumMod val="40000"/>
                      <a:lumOff val="60000"/>
                    </a:schemeClr>
                  </a:solidFill>
                </a:endParaRPr>
              </a:p>
            </p:txBody>
          </p:sp>
        </mc:Choice>
        <mc:Fallback>
          <p:sp>
            <p:nvSpPr>
              <p:cNvPr id="29" name="Rectangle: Rounded Corners 28">
                <a:extLst>
                  <a:ext uri="{FF2B5EF4-FFF2-40B4-BE49-F238E27FC236}">
                    <a16:creationId xmlns:a16="http://schemas.microsoft.com/office/drawing/2014/main" id="{F4421E04-7282-5125-395F-F45F557F0644}"/>
                  </a:ext>
                </a:extLst>
              </p:cNvPr>
              <p:cNvSpPr>
                <a:spLocks noRot="1" noChangeAspect="1" noMove="1" noResize="1" noEditPoints="1" noAdjustHandles="1" noChangeArrowheads="1" noChangeShapeType="1" noTextEdit="1"/>
              </p:cNvSpPr>
              <p:nvPr/>
            </p:nvSpPr>
            <p:spPr>
              <a:xfrm>
                <a:off x="952500" y="4872323"/>
                <a:ext cx="1143000" cy="914401"/>
              </a:xfrm>
              <a:prstGeom prst="roundRect">
                <a:avLst/>
              </a:prstGeom>
              <a:blipFill>
                <a:blip r:embed="rId5"/>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3541E42B-6C08-3A2C-D52B-41FE15A4FB89}"/>
                  </a:ext>
                </a:extLst>
              </p:cNvPr>
              <p:cNvSpPr/>
              <p:nvPr/>
            </p:nvSpPr>
            <p:spPr>
              <a:xfrm>
                <a:off x="952500" y="1600200"/>
                <a:ext cx="1143000" cy="4572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i="0" dirty="0" smtClean="0">
                          <a:solidFill>
                            <a:schemeClr val="bg1"/>
                          </a:solidFill>
                          <a:latin typeface="Cambria Math" panose="02040503050406030204" pitchFamily="18" charset="0"/>
                        </a:rPr>
                        <m:t>Domain</m:t>
                      </m:r>
                    </m:oMath>
                  </m:oMathPara>
                </a14:m>
                <a:endParaRPr lang="en-AE" dirty="0">
                  <a:solidFill>
                    <a:schemeClr val="bg1"/>
                  </a:solidFill>
                </a:endParaRPr>
              </a:p>
            </p:txBody>
          </p:sp>
        </mc:Choice>
        <mc:Fallback>
          <p:sp>
            <p:nvSpPr>
              <p:cNvPr id="30" name="Rectangle 29">
                <a:extLst>
                  <a:ext uri="{FF2B5EF4-FFF2-40B4-BE49-F238E27FC236}">
                    <a16:creationId xmlns:a16="http://schemas.microsoft.com/office/drawing/2014/main" id="{3541E42B-6C08-3A2C-D52B-41FE15A4FB89}"/>
                  </a:ext>
                </a:extLst>
              </p:cNvPr>
              <p:cNvSpPr>
                <a:spLocks noRot="1" noChangeAspect="1" noMove="1" noResize="1" noEditPoints="1" noAdjustHandles="1" noChangeArrowheads="1" noChangeShapeType="1" noTextEdit="1"/>
              </p:cNvSpPr>
              <p:nvPr/>
            </p:nvSpPr>
            <p:spPr>
              <a:xfrm>
                <a:off x="952500" y="1600200"/>
                <a:ext cx="1143000" cy="457200"/>
              </a:xfrm>
              <a:prstGeom prst="rect">
                <a:avLst/>
              </a:prstGeom>
              <a:blipFill>
                <a:blip r:embed="rId6"/>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1" name="Rectangle: Rounded Corners 30">
                <a:extLst>
                  <a:ext uri="{FF2B5EF4-FFF2-40B4-BE49-F238E27FC236}">
                    <a16:creationId xmlns:a16="http://schemas.microsoft.com/office/drawing/2014/main" id="{4D22764D-1B70-73D7-4476-5A25C64F19B2}"/>
                  </a:ext>
                </a:extLst>
              </p:cNvPr>
              <p:cNvSpPr/>
              <p:nvPr/>
            </p:nvSpPr>
            <p:spPr>
              <a:xfrm>
                <a:off x="5295900" y="2075330"/>
                <a:ext cx="1143000" cy="91440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rPr>
                        <m:t>𝐴</m:t>
                      </m:r>
                    </m:oMath>
                  </m:oMathPara>
                </a14:m>
                <a:endParaRPr lang="en-AE" dirty="0">
                  <a:solidFill>
                    <a:schemeClr val="accent6">
                      <a:lumMod val="50000"/>
                    </a:schemeClr>
                  </a:solidFill>
                </a:endParaRPr>
              </a:p>
            </p:txBody>
          </p:sp>
        </mc:Choice>
        <mc:Fallback>
          <p:sp>
            <p:nvSpPr>
              <p:cNvPr id="31" name="Rectangle: Rounded Corners 30">
                <a:extLst>
                  <a:ext uri="{FF2B5EF4-FFF2-40B4-BE49-F238E27FC236}">
                    <a16:creationId xmlns:a16="http://schemas.microsoft.com/office/drawing/2014/main" id="{4D22764D-1B70-73D7-4476-5A25C64F19B2}"/>
                  </a:ext>
                </a:extLst>
              </p:cNvPr>
              <p:cNvSpPr>
                <a:spLocks noRot="1" noChangeAspect="1" noMove="1" noResize="1" noEditPoints="1" noAdjustHandles="1" noChangeArrowheads="1" noChangeShapeType="1" noTextEdit="1"/>
              </p:cNvSpPr>
              <p:nvPr/>
            </p:nvSpPr>
            <p:spPr>
              <a:xfrm>
                <a:off x="5295900" y="2075330"/>
                <a:ext cx="1143000" cy="914401"/>
              </a:xfrm>
              <a:prstGeom prst="roundRect">
                <a:avLst/>
              </a:prstGeom>
              <a:blipFill>
                <a:blip r:embed="rId7"/>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2" name="Rectangle: Rounded Corners 31">
                <a:extLst>
                  <a:ext uri="{FF2B5EF4-FFF2-40B4-BE49-F238E27FC236}">
                    <a16:creationId xmlns:a16="http://schemas.microsoft.com/office/drawing/2014/main" id="{AF7209F0-944F-463A-9CCF-2EBE45B803BD}"/>
                  </a:ext>
                </a:extLst>
              </p:cNvPr>
              <p:cNvSpPr/>
              <p:nvPr/>
            </p:nvSpPr>
            <p:spPr>
              <a:xfrm>
                <a:off x="5295900" y="3007661"/>
                <a:ext cx="1143000" cy="91440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75000"/>
                            </a:schemeClr>
                          </a:solidFill>
                          <a:latin typeface="Cambria Math" panose="02040503050406030204" pitchFamily="18" charset="0"/>
                        </a:rPr>
                        <m:t>𝐵</m:t>
                      </m:r>
                    </m:oMath>
                  </m:oMathPara>
                </a14:m>
                <a:endParaRPr lang="en-AE" dirty="0">
                  <a:solidFill>
                    <a:schemeClr val="accent6">
                      <a:lumMod val="75000"/>
                    </a:schemeClr>
                  </a:solidFill>
                </a:endParaRPr>
              </a:p>
            </p:txBody>
          </p:sp>
        </mc:Choice>
        <mc:Fallback>
          <p:sp>
            <p:nvSpPr>
              <p:cNvPr id="32" name="Rectangle: Rounded Corners 31">
                <a:extLst>
                  <a:ext uri="{FF2B5EF4-FFF2-40B4-BE49-F238E27FC236}">
                    <a16:creationId xmlns:a16="http://schemas.microsoft.com/office/drawing/2014/main" id="{AF7209F0-944F-463A-9CCF-2EBE45B803BD}"/>
                  </a:ext>
                </a:extLst>
              </p:cNvPr>
              <p:cNvSpPr>
                <a:spLocks noRot="1" noChangeAspect="1" noMove="1" noResize="1" noEditPoints="1" noAdjustHandles="1" noChangeArrowheads="1" noChangeShapeType="1" noTextEdit="1"/>
              </p:cNvSpPr>
              <p:nvPr/>
            </p:nvSpPr>
            <p:spPr>
              <a:xfrm>
                <a:off x="5295900" y="3007661"/>
                <a:ext cx="1143000" cy="914401"/>
              </a:xfrm>
              <a:prstGeom prst="roundRect">
                <a:avLst/>
              </a:prstGeom>
              <a:blipFill>
                <a:blip r:embed="rId8"/>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3" name="Rectangle: Rounded Corners 32">
                <a:extLst>
                  <a:ext uri="{FF2B5EF4-FFF2-40B4-BE49-F238E27FC236}">
                    <a16:creationId xmlns:a16="http://schemas.microsoft.com/office/drawing/2014/main" id="{C96EE284-1F1F-2568-95DE-440793E2D088}"/>
                  </a:ext>
                </a:extLst>
              </p:cNvPr>
              <p:cNvSpPr/>
              <p:nvPr/>
            </p:nvSpPr>
            <p:spPr>
              <a:xfrm>
                <a:off x="5295900" y="3939992"/>
                <a:ext cx="1143000" cy="914401"/>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60000"/>
                              <a:lumOff val="40000"/>
                            </a:schemeClr>
                          </a:solidFill>
                          <a:latin typeface="Cambria Math" panose="02040503050406030204" pitchFamily="18" charset="0"/>
                        </a:rPr>
                        <m:t>𝐶</m:t>
                      </m:r>
                    </m:oMath>
                  </m:oMathPara>
                </a14:m>
                <a:endParaRPr lang="en-AE" dirty="0">
                  <a:solidFill>
                    <a:schemeClr val="accent6">
                      <a:lumMod val="60000"/>
                      <a:lumOff val="40000"/>
                    </a:schemeClr>
                  </a:solidFill>
                </a:endParaRPr>
              </a:p>
            </p:txBody>
          </p:sp>
        </mc:Choice>
        <mc:Fallback>
          <p:sp>
            <p:nvSpPr>
              <p:cNvPr id="33" name="Rectangle: Rounded Corners 32">
                <a:extLst>
                  <a:ext uri="{FF2B5EF4-FFF2-40B4-BE49-F238E27FC236}">
                    <a16:creationId xmlns:a16="http://schemas.microsoft.com/office/drawing/2014/main" id="{C96EE284-1F1F-2568-95DE-440793E2D088}"/>
                  </a:ext>
                </a:extLst>
              </p:cNvPr>
              <p:cNvSpPr>
                <a:spLocks noRot="1" noChangeAspect="1" noMove="1" noResize="1" noEditPoints="1" noAdjustHandles="1" noChangeArrowheads="1" noChangeShapeType="1" noTextEdit="1"/>
              </p:cNvSpPr>
              <p:nvPr/>
            </p:nvSpPr>
            <p:spPr>
              <a:xfrm>
                <a:off x="5295900" y="3939992"/>
                <a:ext cx="1143000" cy="914401"/>
              </a:xfrm>
              <a:prstGeom prst="roundRect">
                <a:avLst/>
              </a:prstGeom>
              <a:blipFill>
                <a:blip r:embed="rId9"/>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4" name="Rectangle: Rounded Corners 33">
                <a:extLst>
                  <a:ext uri="{FF2B5EF4-FFF2-40B4-BE49-F238E27FC236}">
                    <a16:creationId xmlns:a16="http://schemas.microsoft.com/office/drawing/2014/main" id="{4B03EB8F-B1D8-66D6-37F7-00D06E8CB2ED}"/>
                  </a:ext>
                </a:extLst>
              </p:cNvPr>
              <p:cNvSpPr/>
              <p:nvPr/>
            </p:nvSpPr>
            <p:spPr>
              <a:xfrm>
                <a:off x="5295900" y="4872323"/>
                <a:ext cx="1143000" cy="914401"/>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40000"/>
                              <a:lumOff val="60000"/>
                            </a:schemeClr>
                          </a:solidFill>
                          <a:latin typeface="Cambria Math" panose="02040503050406030204" pitchFamily="18" charset="0"/>
                        </a:rPr>
                        <m:t>𝐷</m:t>
                      </m:r>
                    </m:oMath>
                  </m:oMathPara>
                </a14:m>
                <a:endParaRPr lang="en-AE" dirty="0">
                  <a:solidFill>
                    <a:schemeClr val="accent6">
                      <a:lumMod val="40000"/>
                      <a:lumOff val="60000"/>
                    </a:schemeClr>
                  </a:solidFill>
                </a:endParaRPr>
              </a:p>
            </p:txBody>
          </p:sp>
        </mc:Choice>
        <mc:Fallback>
          <p:sp>
            <p:nvSpPr>
              <p:cNvPr id="34" name="Rectangle: Rounded Corners 33">
                <a:extLst>
                  <a:ext uri="{FF2B5EF4-FFF2-40B4-BE49-F238E27FC236}">
                    <a16:creationId xmlns:a16="http://schemas.microsoft.com/office/drawing/2014/main" id="{4B03EB8F-B1D8-66D6-37F7-00D06E8CB2ED}"/>
                  </a:ext>
                </a:extLst>
              </p:cNvPr>
              <p:cNvSpPr>
                <a:spLocks noRot="1" noChangeAspect="1" noMove="1" noResize="1" noEditPoints="1" noAdjustHandles="1" noChangeArrowheads="1" noChangeShapeType="1" noTextEdit="1"/>
              </p:cNvSpPr>
              <p:nvPr/>
            </p:nvSpPr>
            <p:spPr>
              <a:xfrm>
                <a:off x="5295900" y="4872323"/>
                <a:ext cx="1143000" cy="914401"/>
              </a:xfrm>
              <a:prstGeom prst="roundRect">
                <a:avLst/>
              </a:prstGeom>
              <a:blipFill>
                <a:blip r:embed="rId10"/>
                <a:stretch>
                  <a:fillRect/>
                </a:stretch>
              </a:blipFill>
              <a:ln>
                <a:no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DF24D2A5-35FD-B957-03EB-06045CB3806F}"/>
                  </a:ext>
                </a:extLst>
              </p:cNvPr>
              <p:cNvSpPr/>
              <p:nvPr/>
            </p:nvSpPr>
            <p:spPr>
              <a:xfrm>
                <a:off x="5295900" y="1600200"/>
                <a:ext cx="1143000"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i="0" dirty="0" smtClean="0">
                          <a:solidFill>
                            <a:schemeClr val="bg1"/>
                          </a:solidFill>
                          <a:latin typeface="Cambria Math" panose="02040503050406030204" pitchFamily="18" charset="0"/>
                        </a:rPr>
                        <m:t>Range</m:t>
                      </m:r>
                    </m:oMath>
                  </m:oMathPara>
                </a14:m>
                <a:endParaRPr lang="en-AE" dirty="0">
                  <a:solidFill>
                    <a:schemeClr val="bg1"/>
                  </a:solidFill>
                </a:endParaRPr>
              </a:p>
            </p:txBody>
          </p:sp>
        </mc:Choice>
        <mc:Fallback>
          <p:sp>
            <p:nvSpPr>
              <p:cNvPr id="35" name="Rectangle 34">
                <a:extLst>
                  <a:ext uri="{FF2B5EF4-FFF2-40B4-BE49-F238E27FC236}">
                    <a16:creationId xmlns:a16="http://schemas.microsoft.com/office/drawing/2014/main" id="{DF24D2A5-35FD-B957-03EB-06045CB3806F}"/>
                  </a:ext>
                </a:extLst>
              </p:cNvPr>
              <p:cNvSpPr>
                <a:spLocks noRot="1" noChangeAspect="1" noMove="1" noResize="1" noEditPoints="1" noAdjustHandles="1" noChangeArrowheads="1" noChangeShapeType="1" noTextEdit="1"/>
              </p:cNvSpPr>
              <p:nvPr/>
            </p:nvSpPr>
            <p:spPr>
              <a:xfrm>
                <a:off x="5295900" y="1600200"/>
                <a:ext cx="1143000" cy="457200"/>
              </a:xfrm>
              <a:prstGeom prst="rect">
                <a:avLst/>
              </a:prstGeom>
              <a:blipFill>
                <a:blip r:embed="rId11"/>
                <a:stretch>
                  <a:fillRect b="-1333"/>
                </a:stretch>
              </a:blipFill>
              <a:ln>
                <a:noFill/>
              </a:ln>
            </p:spPr>
            <p:txBody>
              <a:bodyPr/>
              <a:lstStyle/>
              <a:p>
                <a:r>
                  <a:rPr lang="en-AE">
                    <a:noFill/>
                  </a:rPr>
                  <a:t> </a:t>
                </a:r>
              </a:p>
            </p:txBody>
          </p:sp>
        </mc:Fallback>
      </mc:AlternateContent>
      <p:cxnSp>
        <p:nvCxnSpPr>
          <p:cNvPr id="39" name="Straight Arrow Connector 38">
            <a:extLst>
              <a:ext uri="{FF2B5EF4-FFF2-40B4-BE49-F238E27FC236}">
                <a16:creationId xmlns:a16="http://schemas.microsoft.com/office/drawing/2014/main" id="{DF15C12D-9935-0223-3279-2F3175F877FE}"/>
              </a:ext>
            </a:extLst>
          </p:cNvPr>
          <p:cNvCxnSpPr>
            <a:cxnSpLocks/>
            <a:stCxn id="4" idx="3"/>
            <a:endCxn id="32" idx="1"/>
          </p:cNvCxnSpPr>
          <p:nvPr/>
        </p:nvCxnSpPr>
        <p:spPr>
          <a:xfrm>
            <a:off x="2095500" y="2532531"/>
            <a:ext cx="3200400" cy="9323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297FDDD-0B26-33AF-677D-B2EB1A23659E}"/>
              </a:ext>
            </a:extLst>
          </p:cNvPr>
          <p:cNvCxnSpPr>
            <a:stCxn id="27" idx="3"/>
            <a:endCxn id="33" idx="1"/>
          </p:cNvCxnSpPr>
          <p:nvPr/>
        </p:nvCxnSpPr>
        <p:spPr>
          <a:xfrm>
            <a:off x="2095500" y="3464862"/>
            <a:ext cx="3200400" cy="9323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F371D11-2A5E-1ACB-6E5D-D91A027F8FCF}"/>
              </a:ext>
            </a:extLst>
          </p:cNvPr>
          <p:cNvCxnSpPr>
            <a:stCxn id="28" idx="3"/>
            <a:endCxn id="34" idx="1"/>
          </p:cNvCxnSpPr>
          <p:nvPr/>
        </p:nvCxnSpPr>
        <p:spPr>
          <a:xfrm>
            <a:off x="2095500" y="4397193"/>
            <a:ext cx="3200400" cy="9323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5E58AF7-FDF4-4A75-A5F2-0FF822919DCE}"/>
              </a:ext>
            </a:extLst>
          </p:cNvPr>
          <p:cNvCxnSpPr>
            <a:stCxn id="29" idx="3"/>
            <a:endCxn id="31" idx="1"/>
          </p:cNvCxnSpPr>
          <p:nvPr/>
        </p:nvCxnSpPr>
        <p:spPr>
          <a:xfrm flipV="1">
            <a:off x="2095500" y="2532531"/>
            <a:ext cx="3200400" cy="27969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B2EB919-DDD2-6B87-10E0-D77CC6A2DAD7}"/>
                  </a:ext>
                </a:extLst>
              </p:cNvPr>
              <p:cNvSpPr txBox="1"/>
              <p:nvPr/>
            </p:nvSpPr>
            <p:spPr>
              <a:xfrm>
                <a:off x="6737349" y="2805032"/>
                <a:ext cx="3200400" cy="369397"/>
              </a:xfrm>
              <a:prstGeom prst="rect">
                <a:avLst/>
              </a:prstGeom>
              <a:noFill/>
            </p:spPr>
            <p:txBody>
              <a:bodyPr wrap="square" lIns="0" tIns="0" rIns="0" bIns="0" rtlCol="0" anchor="ctr">
                <a:spAutoFit/>
              </a:bodyPr>
              <a:lstStyle/>
              <a:p>
                <a:pPr/>
                <a14:m>
                  <m:oMathPara xmlns:m="http://schemas.openxmlformats.org/officeDocument/2006/math">
                    <m:oMathParaPr>
                      <m:jc m:val="center"/>
                    </m:oMathParaPr>
                    <m:oMath xmlns:m="http://schemas.openxmlformats.org/officeDocument/2006/math">
                      <m:r>
                        <m:rPr>
                          <m:nor/>
                        </m:rPr>
                        <a:rPr lang="en-US" sz="2400" b="0" i="0" smtClean="0">
                          <a:solidFill>
                            <a:schemeClr val="accent4"/>
                          </a:solidFill>
                          <a:latin typeface="Cambria Math" panose="02040503050406030204" pitchFamily="18" charset="0"/>
                        </a:rPr>
                        <m:t>Domain</m:t>
                      </m:r>
                      <m:r>
                        <a:rPr lang="en-US" sz="2400" b="0" i="1" smtClean="0">
                          <a:solidFill>
                            <a:schemeClr val="accent4"/>
                          </a:solidFill>
                          <a:latin typeface="Cambria Math" panose="02040503050406030204" pitchFamily="18" charset="0"/>
                        </a:rPr>
                        <m:t>=</m:t>
                      </m:r>
                      <m:d>
                        <m:dPr>
                          <m:begChr m:val="{"/>
                          <m:endChr m:val="}"/>
                          <m:ctrlPr>
                            <a:rPr lang="en-US" sz="2400" b="0" i="1" smtClean="0">
                              <a:solidFill>
                                <a:schemeClr val="accent4"/>
                              </a:solidFill>
                              <a:latin typeface="Cambria Math" panose="02040503050406030204" pitchFamily="18" charset="0"/>
                            </a:rPr>
                          </m:ctrlPr>
                        </m:dPr>
                        <m:e>
                          <m:r>
                            <m:rPr>
                              <m:nor/>
                            </m:rPr>
                            <a:rPr lang="en-US" sz="2400" b="0" i="0" smtClean="0">
                              <a:solidFill>
                                <a:schemeClr val="accent4"/>
                              </a:solidFill>
                              <a:latin typeface="Cambria Math" panose="02040503050406030204" pitchFamily="18" charset="0"/>
                            </a:rPr>
                            <m:t>1, 2, 3, 4</m:t>
                          </m:r>
                        </m:e>
                      </m:d>
                    </m:oMath>
                  </m:oMathPara>
                </a14:m>
                <a:br>
                  <a:rPr lang="en-US" sz="2400" b="0" dirty="0">
                    <a:solidFill>
                      <a:schemeClr val="accent4"/>
                    </a:solidFill>
                  </a:rPr>
                </a:br>
                <a:endParaRPr lang="en-US" sz="2400" b="0" dirty="0">
                  <a:solidFill>
                    <a:schemeClr val="accent4"/>
                  </a:solidFill>
                </a:endParaRPr>
              </a:p>
            </p:txBody>
          </p:sp>
        </mc:Choice>
        <mc:Fallback>
          <p:sp>
            <p:nvSpPr>
              <p:cNvPr id="2" name="TextBox 1">
                <a:extLst>
                  <a:ext uri="{FF2B5EF4-FFF2-40B4-BE49-F238E27FC236}">
                    <a16:creationId xmlns:a16="http://schemas.microsoft.com/office/drawing/2014/main" id="{8B2EB919-DDD2-6B87-10E0-D77CC6A2DAD7}"/>
                  </a:ext>
                </a:extLst>
              </p:cNvPr>
              <p:cNvSpPr txBox="1">
                <a:spLocks noRot="1" noChangeAspect="1" noMove="1" noResize="1" noEditPoints="1" noAdjustHandles="1" noChangeArrowheads="1" noChangeShapeType="1" noTextEdit="1"/>
              </p:cNvSpPr>
              <p:nvPr/>
            </p:nvSpPr>
            <p:spPr>
              <a:xfrm>
                <a:off x="6737349" y="2805032"/>
                <a:ext cx="3200400" cy="369397"/>
              </a:xfrm>
              <a:prstGeom prst="rect">
                <a:avLst/>
              </a:prstGeom>
              <a:blipFill>
                <a:blip r:embed="rId12"/>
                <a:stretch>
                  <a:fillRect b="-22951"/>
                </a:stretch>
              </a:blipFill>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F48496F-661F-B9AD-B639-3C089E53622B}"/>
                  </a:ext>
                </a:extLst>
              </p:cNvPr>
              <p:cNvSpPr txBox="1"/>
              <p:nvPr/>
            </p:nvSpPr>
            <p:spPr>
              <a:xfrm>
                <a:off x="7054851" y="3280195"/>
                <a:ext cx="2882898"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nor/>
                        </m:rPr>
                        <a:rPr lang="en-US" sz="2400" b="0" i="0" smtClean="0">
                          <a:solidFill>
                            <a:schemeClr val="accent6"/>
                          </a:solidFill>
                          <a:latin typeface="Cambria Math" panose="02040503050406030204" pitchFamily="18" charset="0"/>
                        </a:rPr>
                        <m:t>Range</m:t>
                      </m:r>
                      <m:r>
                        <a:rPr lang="en-US" sz="2400" b="0" i="1" smtClean="0">
                          <a:solidFill>
                            <a:schemeClr val="accent6"/>
                          </a:solidFill>
                          <a:latin typeface="Cambria Math" panose="02040503050406030204" pitchFamily="18" charset="0"/>
                        </a:rPr>
                        <m:t>=</m:t>
                      </m:r>
                      <m:d>
                        <m:dPr>
                          <m:begChr m:val="{"/>
                          <m:endChr m:val="}"/>
                          <m:ctrlPr>
                            <a:rPr lang="en-US" sz="2400" b="0" i="1" smtClean="0">
                              <a:solidFill>
                                <a:schemeClr val="accent6"/>
                              </a:solidFill>
                              <a:latin typeface="Cambria Math" panose="02040503050406030204" pitchFamily="18" charset="0"/>
                            </a:rPr>
                          </m:ctrlPr>
                        </m:dPr>
                        <m:e>
                          <m:r>
                            <a:rPr lang="en-US" sz="2400" b="0" i="1" smtClean="0">
                              <a:solidFill>
                                <a:schemeClr val="accent6"/>
                              </a:solidFill>
                              <a:latin typeface="Cambria Math" panose="02040503050406030204" pitchFamily="18" charset="0"/>
                            </a:rPr>
                            <m:t>𝐴</m:t>
                          </m:r>
                          <m:r>
                            <a:rPr lang="en-US" sz="2400" b="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𝐵</m:t>
                          </m:r>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rPr>
                            <m:t>𝐶</m:t>
                          </m:r>
                          <m:r>
                            <a:rPr lang="en-US" sz="2400" b="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𝐷</m:t>
                          </m:r>
                        </m:e>
                      </m:d>
                    </m:oMath>
                  </m:oMathPara>
                </a14:m>
                <a:endParaRPr lang="en-US" sz="2400" b="0" dirty="0">
                  <a:solidFill>
                    <a:schemeClr val="accent6"/>
                  </a:solidFill>
                </a:endParaRPr>
              </a:p>
            </p:txBody>
          </p:sp>
        </mc:Choice>
        <mc:Fallback>
          <p:sp>
            <p:nvSpPr>
              <p:cNvPr id="3" name="TextBox 2">
                <a:extLst>
                  <a:ext uri="{FF2B5EF4-FFF2-40B4-BE49-F238E27FC236}">
                    <a16:creationId xmlns:a16="http://schemas.microsoft.com/office/drawing/2014/main" id="{BF48496F-661F-B9AD-B639-3C089E53622B}"/>
                  </a:ext>
                </a:extLst>
              </p:cNvPr>
              <p:cNvSpPr txBox="1">
                <a:spLocks noRot="1" noChangeAspect="1" noMove="1" noResize="1" noEditPoints="1" noAdjustHandles="1" noChangeArrowheads="1" noChangeShapeType="1" noTextEdit="1"/>
              </p:cNvSpPr>
              <p:nvPr/>
            </p:nvSpPr>
            <p:spPr>
              <a:xfrm>
                <a:off x="7054851" y="3280195"/>
                <a:ext cx="2882898" cy="369332"/>
              </a:xfrm>
              <a:prstGeom prst="rect">
                <a:avLst/>
              </a:prstGeom>
              <a:blipFill>
                <a:blip r:embed="rId13"/>
                <a:stretch>
                  <a:fillRect b="-34426"/>
                </a:stretch>
              </a:blipFill>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386DFCB-A64F-7C60-EFF2-F07541950F3A}"/>
                  </a:ext>
                </a:extLst>
              </p:cNvPr>
              <p:cNvSpPr txBox="1"/>
              <p:nvPr/>
            </p:nvSpPr>
            <p:spPr>
              <a:xfrm>
                <a:off x="6438900" y="3737396"/>
                <a:ext cx="5822950"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nor/>
                        </m:rPr>
                        <a:rPr lang="en-US" sz="2400" b="0" i="0" smtClean="0">
                          <a:solidFill>
                            <a:schemeClr val="accent1"/>
                          </a:solidFill>
                          <a:latin typeface="Cambria Math" panose="02040503050406030204" pitchFamily="18" charset="0"/>
                        </a:rPr>
                        <m:t>Relations</m:t>
                      </m:r>
                      <m:r>
                        <a:rPr lang="en-US" sz="2400" b="0" i="1" smtClean="0">
                          <a:solidFill>
                            <a:schemeClr val="accent1"/>
                          </a:solidFill>
                          <a:latin typeface="Cambria Math" panose="02040503050406030204" pitchFamily="18" charset="0"/>
                        </a:rPr>
                        <m:t>=</m:t>
                      </m:r>
                      <m:d>
                        <m:dPr>
                          <m:begChr m:val="{"/>
                          <m:endChr m:val="}"/>
                          <m:ctrlPr>
                            <a:rPr lang="en-US" sz="2400" b="0" i="1" smtClean="0">
                              <a:solidFill>
                                <a:schemeClr val="accent1"/>
                              </a:solidFill>
                              <a:latin typeface="Cambria Math" panose="02040503050406030204" pitchFamily="18" charset="0"/>
                            </a:rPr>
                          </m:ctrlPr>
                        </m:dPr>
                        <m:e>
                          <m:d>
                            <m:dPr>
                              <m:ctrlPr>
                                <a:rPr lang="en-US" sz="2400" b="0" i="1" smtClean="0">
                                  <a:solidFill>
                                    <a:schemeClr val="accent1"/>
                                  </a:solidFill>
                                  <a:latin typeface="Cambria Math" panose="02040503050406030204" pitchFamily="18" charset="0"/>
                                </a:rPr>
                              </m:ctrlPr>
                            </m:dPr>
                            <m:e>
                              <m:r>
                                <a:rPr lang="en-US" sz="2400" b="0" i="1" smtClean="0">
                                  <a:solidFill>
                                    <a:schemeClr val="accent4"/>
                                  </a:solidFill>
                                  <a:latin typeface="Cambria Math" panose="02040503050406030204" pitchFamily="18" charset="0"/>
                                </a:rPr>
                                <m:t>1</m:t>
                              </m:r>
                              <m:r>
                                <a:rPr lang="en-US" sz="2400" b="0" i="1" smtClean="0">
                                  <a:solidFill>
                                    <a:schemeClr val="accent1"/>
                                  </a:solidFill>
                                  <a:latin typeface="Cambria Math" panose="02040503050406030204" pitchFamily="18" charset="0"/>
                                </a:rPr>
                                <m:t>, </m:t>
                              </m:r>
                              <m:r>
                                <a:rPr lang="en-US" sz="2400" b="0" i="1" smtClean="0">
                                  <a:solidFill>
                                    <a:schemeClr val="accent6"/>
                                  </a:solidFill>
                                  <a:latin typeface="Cambria Math" panose="02040503050406030204" pitchFamily="18" charset="0"/>
                                </a:rPr>
                                <m:t>𝐵</m:t>
                              </m:r>
                            </m:e>
                          </m:d>
                          <m:r>
                            <a:rPr lang="en-US" sz="2400" b="0" i="1" smtClean="0">
                              <a:solidFill>
                                <a:schemeClr val="accent1"/>
                              </a:solidFill>
                              <a:latin typeface="Cambria Math" panose="02040503050406030204" pitchFamily="18" charset="0"/>
                            </a:rPr>
                            <m:t>, </m:t>
                          </m:r>
                          <m:d>
                            <m:dPr>
                              <m:ctrlPr>
                                <a:rPr lang="en-US" sz="2400" b="0" i="1" smtClean="0">
                                  <a:solidFill>
                                    <a:schemeClr val="accent1"/>
                                  </a:solidFill>
                                  <a:latin typeface="Cambria Math" panose="02040503050406030204" pitchFamily="18" charset="0"/>
                                </a:rPr>
                              </m:ctrlPr>
                            </m:dPr>
                            <m:e>
                              <m:r>
                                <a:rPr lang="en-US" sz="2400" b="0" i="1" smtClean="0">
                                  <a:solidFill>
                                    <a:schemeClr val="accent4"/>
                                  </a:solidFill>
                                  <a:latin typeface="Cambria Math" panose="02040503050406030204" pitchFamily="18" charset="0"/>
                                </a:rPr>
                                <m:t>2</m:t>
                              </m:r>
                              <m:r>
                                <a:rPr lang="en-US" sz="2400" b="0" i="1" smtClean="0">
                                  <a:solidFill>
                                    <a:schemeClr val="accent1"/>
                                  </a:solidFill>
                                  <a:latin typeface="Cambria Math" panose="02040503050406030204" pitchFamily="18" charset="0"/>
                                </a:rPr>
                                <m:t>,</m:t>
                              </m:r>
                              <m:r>
                                <a:rPr lang="en-US" sz="2400" b="0" i="1" smtClean="0">
                                  <a:solidFill>
                                    <a:schemeClr val="accent6"/>
                                  </a:solidFill>
                                  <a:latin typeface="Cambria Math" panose="02040503050406030204" pitchFamily="18" charset="0"/>
                                </a:rPr>
                                <m:t>𝐶</m:t>
                              </m:r>
                            </m:e>
                          </m:d>
                          <m:r>
                            <a:rPr lang="en-US" sz="2400" b="0" i="1" smtClean="0">
                              <a:solidFill>
                                <a:schemeClr val="accent1"/>
                              </a:solidFill>
                              <a:latin typeface="Cambria Math" panose="02040503050406030204" pitchFamily="18" charset="0"/>
                            </a:rPr>
                            <m:t>,</m:t>
                          </m:r>
                          <m:d>
                            <m:dPr>
                              <m:ctrlPr>
                                <a:rPr lang="en-US" sz="2400" b="0" i="1" smtClean="0">
                                  <a:solidFill>
                                    <a:schemeClr val="accent1"/>
                                  </a:solidFill>
                                  <a:latin typeface="Cambria Math" panose="02040503050406030204" pitchFamily="18" charset="0"/>
                                </a:rPr>
                              </m:ctrlPr>
                            </m:dPr>
                            <m:e>
                              <m:r>
                                <a:rPr lang="en-US" sz="2400" b="0" i="1" smtClean="0">
                                  <a:solidFill>
                                    <a:schemeClr val="accent4"/>
                                  </a:solidFill>
                                  <a:latin typeface="Cambria Math" panose="02040503050406030204" pitchFamily="18" charset="0"/>
                                </a:rPr>
                                <m:t>3</m:t>
                              </m:r>
                              <m:r>
                                <a:rPr lang="en-US" sz="2400" b="0" i="1" smtClean="0">
                                  <a:solidFill>
                                    <a:schemeClr val="accent1"/>
                                  </a:solidFill>
                                  <a:latin typeface="Cambria Math" panose="02040503050406030204" pitchFamily="18" charset="0"/>
                                </a:rPr>
                                <m:t>,</m:t>
                              </m:r>
                              <m:r>
                                <a:rPr lang="en-US" sz="2400" b="0" i="1" smtClean="0">
                                  <a:solidFill>
                                    <a:schemeClr val="accent6"/>
                                  </a:solidFill>
                                  <a:latin typeface="Cambria Math" panose="02040503050406030204" pitchFamily="18" charset="0"/>
                                </a:rPr>
                                <m:t>𝐷</m:t>
                              </m:r>
                            </m:e>
                          </m:d>
                          <m:r>
                            <a:rPr lang="en-US" sz="2400" b="0" i="1" smtClean="0">
                              <a:solidFill>
                                <a:schemeClr val="accent1"/>
                              </a:solidFill>
                              <a:latin typeface="Cambria Math" panose="02040503050406030204" pitchFamily="18" charset="0"/>
                            </a:rPr>
                            <m:t>, (</m:t>
                          </m:r>
                          <m:r>
                            <a:rPr lang="en-US" sz="2400" b="0" i="1" smtClean="0">
                              <a:solidFill>
                                <a:schemeClr val="accent4"/>
                              </a:solidFill>
                              <a:latin typeface="Cambria Math" panose="02040503050406030204" pitchFamily="18" charset="0"/>
                            </a:rPr>
                            <m:t>4</m:t>
                          </m:r>
                          <m:r>
                            <a:rPr lang="en-US" sz="2400" b="0" i="1" smtClean="0">
                              <a:solidFill>
                                <a:schemeClr val="accent1"/>
                              </a:solidFill>
                              <a:latin typeface="Cambria Math" panose="02040503050406030204" pitchFamily="18" charset="0"/>
                            </a:rPr>
                            <m:t>,</m:t>
                          </m:r>
                          <m:r>
                            <a:rPr lang="en-US" sz="2400" b="0" i="1" smtClean="0">
                              <a:solidFill>
                                <a:schemeClr val="accent6"/>
                              </a:solidFill>
                              <a:latin typeface="Cambria Math" panose="02040503050406030204" pitchFamily="18" charset="0"/>
                            </a:rPr>
                            <m:t>𝐴</m:t>
                          </m:r>
                          <m:r>
                            <a:rPr lang="en-US" sz="2400" b="0" i="1" smtClean="0">
                              <a:solidFill>
                                <a:schemeClr val="accent1"/>
                              </a:solidFill>
                              <a:latin typeface="Cambria Math" panose="02040503050406030204" pitchFamily="18" charset="0"/>
                            </a:rPr>
                            <m:t>)</m:t>
                          </m:r>
                        </m:e>
                      </m:d>
                    </m:oMath>
                  </m:oMathPara>
                </a14:m>
                <a:endParaRPr lang="en-US" sz="2400" b="0" dirty="0">
                  <a:solidFill>
                    <a:schemeClr val="accent1"/>
                  </a:solidFill>
                </a:endParaRPr>
              </a:p>
            </p:txBody>
          </p:sp>
        </mc:Choice>
        <mc:Fallback>
          <p:sp>
            <p:nvSpPr>
              <p:cNvPr id="6" name="TextBox 5">
                <a:extLst>
                  <a:ext uri="{FF2B5EF4-FFF2-40B4-BE49-F238E27FC236}">
                    <a16:creationId xmlns:a16="http://schemas.microsoft.com/office/drawing/2014/main" id="{F386DFCB-A64F-7C60-EFF2-F07541950F3A}"/>
                  </a:ext>
                </a:extLst>
              </p:cNvPr>
              <p:cNvSpPr txBox="1">
                <a:spLocks noRot="1" noChangeAspect="1" noMove="1" noResize="1" noEditPoints="1" noAdjustHandles="1" noChangeArrowheads="1" noChangeShapeType="1" noTextEdit="1"/>
              </p:cNvSpPr>
              <p:nvPr/>
            </p:nvSpPr>
            <p:spPr>
              <a:xfrm>
                <a:off x="6438900" y="3737396"/>
                <a:ext cx="5822950" cy="369332"/>
              </a:xfrm>
              <a:prstGeom prst="rect">
                <a:avLst/>
              </a:prstGeom>
              <a:blipFill>
                <a:blip r:embed="rId14"/>
                <a:stretch>
                  <a:fillRect b="-36066"/>
                </a:stretch>
              </a:blipFill>
            </p:spPr>
            <p:txBody>
              <a:bodyPr/>
              <a:lstStyle/>
              <a:p>
                <a:r>
                  <a:rPr lang="en-AE">
                    <a:noFill/>
                  </a:rPr>
                  <a:t> </a:t>
                </a:r>
              </a:p>
            </p:txBody>
          </p:sp>
        </mc:Fallback>
      </mc:AlternateContent>
    </p:spTree>
    <p:extLst>
      <p:ext uri="{BB962C8B-B14F-4D97-AF65-F5344CB8AC3E}">
        <p14:creationId xmlns:p14="http://schemas.microsoft.com/office/powerpoint/2010/main" val="3642233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E1D54DF-EE50-8909-9CCC-7DC0DD98CDA9}"/>
              </a:ext>
            </a:extLst>
          </p:cNvPr>
          <p:cNvSpPr/>
          <p:nvPr/>
        </p:nvSpPr>
        <p:spPr>
          <a:xfrm>
            <a:off x="2815929" y="148929"/>
            <a:ext cx="6560142" cy="65601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B4462CE6-2AF1-5373-3CE6-DD8261D731A4}"/>
              </a:ext>
            </a:extLst>
          </p:cNvPr>
          <p:cNvSpPr/>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F5FF3633-245C-1D33-9848-C839CB0D951A}"/>
              </a:ext>
            </a:extLst>
          </p:cNvPr>
          <p:cNvSpPr>
            <a:spLocks noGrp="1"/>
          </p:cNvSpPr>
          <p:nvPr>
            <p:ph type="title"/>
          </p:nvPr>
        </p:nvSpPr>
        <p:spPr>
          <a:xfrm>
            <a:off x="3319272" y="1380744"/>
            <a:ext cx="5559552" cy="2514600"/>
          </a:xfrm>
        </p:spPr>
        <p:txBody>
          <a:bodyPr/>
          <a:lstStyle/>
          <a:p>
            <a:r>
              <a:rPr lang="en-US" dirty="0">
                <a:solidFill>
                  <a:srgbClr val="FFFFFF"/>
                </a:solidFill>
              </a:rPr>
              <a:t>What are Functions?</a:t>
            </a:r>
            <a:endParaRPr lang="en-US" dirty="0"/>
          </a:p>
        </p:txBody>
      </p:sp>
      <p:sp>
        <p:nvSpPr>
          <p:cNvPr id="7" name="Text Placeholder 2">
            <a:extLst>
              <a:ext uri="{FF2B5EF4-FFF2-40B4-BE49-F238E27FC236}">
                <a16:creationId xmlns:a16="http://schemas.microsoft.com/office/drawing/2014/main" id="{6F3BBC95-1C47-06FF-626D-EF48947E885A}"/>
              </a:ext>
            </a:extLst>
          </p:cNvPr>
          <p:cNvSpPr>
            <a:spLocks noGrp="1"/>
          </p:cNvSpPr>
          <p:nvPr>
            <p:ph type="body" idx="1"/>
          </p:nvPr>
        </p:nvSpPr>
        <p:spPr>
          <a:xfrm>
            <a:off x="3319272" y="4078224"/>
            <a:ext cx="5559552" cy="1536192"/>
          </a:xfrm>
        </p:spPr>
        <p:txBody>
          <a:bodyPr/>
          <a:lstStyle/>
          <a:p>
            <a:r>
              <a:rPr lang="en-US" dirty="0">
                <a:solidFill>
                  <a:srgbClr val="FFFFFF"/>
                </a:solidFill>
              </a:rPr>
              <a:t>Topic 2</a:t>
            </a:r>
          </a:p>
          <a:p>
            <a:endParaRPr lang="en-US" dirty="0"/>
          </a:p>
        </p:txBody>
      </p:sp>
    </p:spTree>
    <p:extLst>
      <p:ext uri="{BB962C8B-B14F-4D97-AF65-F5344CB8AC3E}">
        <p14:creationId xmlns:p14="http://schemas.microsoft.com/office/powerpoint/2010/main" val="1620842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solidFill>
                  <a:srgbClr val="FFFFFF"/>
                </a:solidFill>
              </a:rPr>
              <a:t>What are Functions?</a:t>
            </a:r>
            <a:endParaRPr lang="en-US" dirty="0"/>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normAutofit/>
          </a:bodyPr>
          <a:lstStyle/>
          <a:p>
            <a:pPr marL="342900" indent="-342900">
              <a:buFont typeface="Arial" panose="020B0604020202020204" pitchFamily="34" charset="0"/>
              <a:buChar char="•"/>
            </a:pPr>
            <a:r>
              <a:rPr lang="en-US" b="1" dirty="0"/>
              <a:t>Functions</a:t>
            </a:r>
            <a:r>
              <a:rPr lang="en-US" dirty="0"/>
              <a:t> are a specific form of relationship between two sets, which are commonly referred to as the domain and the codomain. </a:t>
            </a:r>
          </a:p>
          <a:p>
            <a:pPr marL="342900" indent="-342900">
              <a:buFont typeface="Arial" panose="020B0604020202020204" pitchFamily="34" charset="0"/>
              <a:buChar char="•"/>
            </a:pPr>
            <a:r>
              <a:rPr lang="en-US" dirty="0"/>
              <a:t>Assigns each domain element to exactly one codomain element. </a:t>
            </a:r>
          </a:p>
          <a:p>
            <a:pPr marL="342900" indent="-342900">
              <a:buFont typeface="Arial" panose="020B0604020202020204" pitchFamily="34" charset="0"/>
              <a:buChar char="•"/>
            </a:pPr>
            <a:r>
              <a:rPr lang="en-US" dirty="0"/>
              <a:t>Is critical in many areas of mathematics, science, and engineering.</a:t>
            </a: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4294967295"/>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Picture Placeholder 2">
            <a:extLst>
              <a:ext uri="{FF2B5EF4-FFF2-40B4-BE49-F238E27FC236}">
                <a16:creationId xmlns:a16="http://schemas.microsoft.com/office/drawing/2014/main" id="{62D0FEFE-36B2-20C5-354B-AD356125AA44}"/>
              </a:ext>
            </a:extLst>
          </p:cNvPr>
          <p:cNvSpPr>
            <a:spLocks noGrp="1"/>
          </p:cNvSpPr>
          <p:nvPr>
            <p:ph type="pic" sz="quarter" idx="14"/>
          </p:nvPr>
        </p:nvSpPr>
        <p:spPr/>
        <p:txBody>
          <a:bodyPr/>
          <a:lstStyle/>
          <a:p>
            <a:endParaRPr lang="en-AE"/>
          </a:p>
        </p:txBody>
      </p:sp>
      <p:sp>
        <p:nvSpPr>
          <p:cNvPr id="7" name="Picture Placeholder 6">
            <a:extLst>
              <a:ext uri="{FF2B5EF4-FFF2-40B4-BE49-F238E27FC236}">
                <a16:creationId xmlns:a16="http://schemas.microsoft.com/office/drawing/2014/main" id="{4A83E3BA-C6BA-DDD2-8038-BDFC2D7A0136}"/>
              </a:ext>
            </a:extLst>
          </p:cNvPr>
          <p:cNvSpPr>
            <a:spLocks noGrp="1"/>
          </p:cNvSpPr>
          <p:nvPr>
            <p:ph type="pic" sz="quarter" idx="13"/>
          </p:nvPr>
        </p:nvSpPr>
        <p:spPr/>
        <p:txBody>
          <a:bodyPr/>
          <a:lstStyle/>
          <a:p>
            <a:endParaRPr lang="en-AE"/>
          </a:p>
        </p:txBody>
      </p:sp>
    </p:spTree>
    <p:extLst>
      <p:ext uri="{BB962C8B-B14F-4D97-AF65-F5344CB8AC3E}">
        <p14:creationId xmlns:p14="http://schemas.microsoft.com/office/powerpoint/2010/main" val="1293408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50"/>
                                        <p:tgtEl>
                                          <p:spTgt spid="5">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hapesVTI">
  <a:themeElements>
    <a:clrScheme name="nordig">
      <a:dk1>
        <a:srgbClr val="4C566A"/>
      </a:dk1>
      <a:lt1>
        <a:srgbClr val="E5E9F0"/>
      </a:lt1>
      <a:dk2>
        <a:srgbClr val="2E3440"/>
      </a:dk2>
      <a:lt2>
        <a:srgbClr val="D8DEE9"/>
      </a:lt2>
      <a:accent1>
        <a:srgbClr val="BA5E67"/>
      </a:accent1>
      <a:accent2>
        <a:srgbClr val="ECEFF4"/>
      </a:accent2>
      <a:accent3>
        <a:srgbClr val="B48EAD"/>
      </a:accent3>
      <a:accent4>
        <a:srgbClr val="A3BE8C"/>
      </a:accent4>
      <a:accent5>
        <a:srgbClr val="5E81AC"/>
      </a:accent5>
      <a:accent6>
        <a:srgbClr val="87BFCF"/>
      </a:accent6>
      <a:hlink>
        <a:srgbClr val="EBCB8B"/>
      </a:hlink>
      <a:folHlink>
        <a:srgbClr val="D08770"/>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{E7D1310C-E1DD-4079-83F4-37FFDE939215}tf78504181_win32</Template>
  <TotalTime>222</TotalTime>
  <Words>739</Words>
  <Application>Microsoft Office PowerPoint</Application>
  <PresentationFormat>Widescreen</PresentationFormat>
  <Paragraphs>179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Calibri</vt:lpstr>
      <vt:lpstr>Cambria Math</vt:lpstr>
      <vt:lpstr>Congenial Black</vt:lpstr>
      <vt:lpstr>Josefin Sans</vt:lpstr>
      <vt:lpstr>ShapesVTI</vt:lpstr>
      <vt:lpstr>Relations and Functions</vt:lpstr>
      <vt:lpstr>Topics</vt:lpstr>
      <vt:lpstr>What are Relations?</vt:lpstr>
      <vt:lpstr>What are Relations?</vt:lpstr>
      <vt:lpstr>PowerPoint Presentation</vt:lpstr>
      <vt:lpstr>PowerPoint Presentation</vt:lpstr>
      <vt:lpstr>PowerPoint Presentation</vt:lpstr>
      <vt:lpstr>What are Functions?</vt:lpstr>
      <vt:lpstr>What are Functions?</vt:lpstr>
      <vt:lpstr>What are Functions?</vt:lpstr>
      <vt:lpstr>PowerPoint Presentation</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 and Functions</dc:title>
  <dc:creator>JoeJo Joe</dc:creator>
  <cp:lastModifiedBy>JoeJo Joe</cp:lastModifiedBy>
  <cp:revision>25</cp:revision>
  <dcterms:created xsi:type="dcterms:W3CDTF">2023-10-19T15:22:15Z</dcterms:created>
  <dcterms:modified xsi:type="dcterms:W3CDTF">2023-10-19T19:05:43Z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